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4216" r:id="rId5"/>
    <p:sldMasterId id="2147484224" r:id="rId6"/>
    <p:sldMasterId id="2147484232" r:id="rId7"/>
  </p:sldMasterIdLst>
  <p:notesMasterIdLst>
    <p:notesMasterId r:id="rId39"/>
  </p:notesMasterIdLst>
  <p:handoutMasterIdLst>
    <p:handoutMasterId r:id="rId40"/>
  </p:handoutMasterIdLst>
  <p:sldIdLst>
    <p:sldId id="299" r:id="rId8"/>
    <p:sldId id="301" r:id="rId9"/>
    <p:sldId id="295" r:id="rId10"/>
    <p:sldId id="302" r:id="rId11"/>
    <p:sldId id="307" r:id="rId12"/>
    <p:sldId id="308" r:id="rId13"/>
    <p:sldId id="309" r:id="rId14"/>
    <p:sldId id="310" r:id="rId15"/>
    <p:sldId id="311" r:id="rId16"/>
    <p:sldId id="312" r:id="rId17"/>
    <p:sldId id="313" r:id="rId18"/>
    <p:sldId id="314" r:id="rId19"/>
    <p:sldId id="317" r:id="rId20"/>
    <p:sldId id="318" r:id="rId21"/>
    <p:sldId id="319" r:id="rId22"/>
    <p:sldId id="320" r:id="rId23"/>
    <p:sldId id="322" r:id="rId24"/>
    <p:sldId id="321" r:id="rId25"/>
    <p:sldId id="323" r:id="rId26"/>
    <p:sldId id="324" r:id="rId27"/>
    <p:sldId id="325" r:id="rId28"/>
    <p:sldId id="335" r:id="rId29"/>
    <p:sldId id="336" r:id="rId30"/>
    <p:sldId id="328" r:id="rId31"/>
    <p:sldId id="329" r:id="rId32"/>
    <p:sldId id="330" r:id="rId33"/>
    <p:sldId id="331" r:id="rId34"/>
    <p:sldId id="332" r:id="rId35"/>
    <p:sldId id="306" r:id="rId36"/>
    <p:sldId id="333" r:id="rId37"/>
    <p:sldId id="334" r:id="rId3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BDCD8"/>
    <a:srgbClr val="82786F"/>
    <a:srgbClr val="32362C"/>
    <a:srgbClr val="45473E"/>
    <a:srgbClr val="3B4324"/>
    <a:srgbClr val="D8D8D8"/>
    <a:srgbClr val="C9C9C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8" autoAdjust="0"/>
    <p:restoredTop sz="94632"/>
  </p:normalViewPr>
  <p:slideViewPr>
    <p:cSldViewPr snapToGrid="0">
      <p:cViewPr varScale="1">
        <p:scale>
          <a:sx n="106" d="100"/>
          <a:sy n="106" d="100"/>
        </p:scale>
        <p:origin x="1386" y="108"/>
      </p:cViewPr>
      <p:guideLst/>
    </p:cSldViewPr>
  </p:slideViewPr>
  <p:notesTextViewPr>
    <p:cViewPr>
      <p:scale>
        <a:sx n="1" d="1"/>
        <a:sy n="1" d="1"/>
      </p:scale>
      <p:origin x="0" y="0"/>
    </p:cViewPr>
  </p:notesTextViewPr>
  <p:notesViewPr>
    <p:cSldViewPr snapToGrid="0">
      <p:cViewPr varScale="1">
        <p:scale>
          <a:sx n="80" d="100"/>
          <a:sy n="80"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515"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D16C31D-1C22-F84A-A7B5-6952EF1AE403}" type="datetimeFigureOut">
              <a:rPr lang="en-US" altLang="en-US"/>
              <a:pPr/>
              <a:t>6/6/2019</a:t>
            </a:fld>
            <a:endParaRPr lang="en-US" altLang="en-US"/>
          </a:p>
        </p:txBody>
      </p:sp>
      <p:sp>
        <p:nvSpPr>
          <p:cNvPr id="4" name="Footer Placeholder 3"/>
          <p:cNvSpPr>
            <a:spLocks noGrp="1"/>
          </p:cNvSpPr>
          <p:nvPr>
            <p:ph type="ftr" sz="quarter" idx="2"/>
          </p:nvPr>
        </p:nvSpPr>
        <p:spPr>
          <a:xfrm>
            <a:off x="3"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515"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97515"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438D594-1B45-0D47-8F23-AED13F1D19BA}" type="datetimeFigureOut">
              <a:rPr lang="en-US" altLang="en-US"/>
              <a:pPr/>
              <a:t>6/6/2019</a:t>
            </a:fld>
            <a:endParaRPr lang="en-US" alt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8805" y="4416429"/>
            <a:ext cx="5504204"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97515"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1</a:t>
            </a:fld>
            <a:endParaRPr lang="en-US" altLang="en-US"/>
          </a:p>
        </p:txBody>
      </p:sp>
    </p:spTree>
    <p:extLst>
      <p:ext uri="{BB962C8B-B14F-4D97-AF65-F5344CB8AC3E}">
        <p14:creationId xmlns:p14="http://schemas.microsoft.com/office/powerpoint/2010/main" val="192216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10</a:t>
            </a:fld>
            <a:endParaRPr lang="en-US" altLang="en-US"/>
          </a:p>
        </p:txBody>
      </p:sp>
    </p:spTree>
    <p:extLst>
      <p:ext uri="{BB962C8B-B14F-4D97-AF65-F5344CB8AC3E}">
        <p14:creationId xmlns:p14="http://schemas.microsoft.com/office/powerpoint/2010/main" val="61399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11</a:t>
            </a:fld>
            <a:endParaRPr lang="en-US" altLang="en-US"/>
          </a:p>
        </p:txBody>
      </p:sp>
    </p:spTree>
    <p:extLst>
      <p:ext uri="{BB962C8B-B14F-4D97-AF65-F5344CB8AC3E}">
        <p14:creationId xmlns:p14="http://schemas.microsoft.com/office/powerpoint/2010/main" val="338544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12</a:t>
            </a:fld>
            <a:endParaRPr lang="en-US" altLang="en-US"/>
          </a:p>
        </p:txBody>
      </p:sp>
    </p:spTree>
    <p:extLst>
      <p:ext uri="{BB962C8B-B14F-4D97-AF65-F5344CB8AC3E}">
        <p14:creationId xmlns:p14="http://schemas.microsoft.com/office/powerpoint/2010/main" val="294587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13</a:t>
            </a:fld>
            <a:endParaRPr lang="en-US" altLang="en-US"/>
          </a:p>
        </p:txBody>
      </p:sp>
    </p:spTree>
    <p:extLst>
      <p:ext uri="{BB962C8B-B14F-4D97-AF65-F5344CB8AC3E}">
        <p14:creationId xmlns:p14="http://schemas.microsoft.com/office/powerpoint/2010/main" val="248085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14</a:t>
            </a:fld>
            <a:endParaRPr lang="en-US" altLang="en-US"/>
          </a:p>
        </p:txBody>
      </p:sp>
    </p:spTree>
    <p:extLst>
      <p:ext uri="{BB962C8B-B14F-4D97-AF65-F5344CB8AC3E}">
        <p14:creationId xmlns:p14="http://schemas.microsoft.com/office/powerpoint/2010/main" val="342992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15</a:t>
            </a:fld>
            <a:endParaRPr lang="en-US" altLang="en-US"/>
          </a:p>
        </p:txBody>
      </p:sp>
    </p:spTree>
    <p:extLst>
      <p:ext uri="{BB962C8B-B14F-4D97-AF65-F5344CB8AC3E}">
        <p14:creationId xmlns:p14="http://schemas.microsoft.com/office/powerpoint/2010/main" val="304669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16</a:t>
            </a:fld>
            <a:endParaRPr lang="en-US" altLang="en-US"/>
          </a:p>
        </p:txBody>
      </p:sp>
    </p:spTree>
    <p:extLst>
      <p:ext uri="{BB962C8B-B14F-4D97-AF65-F5344CB8AC3E}">
        <p14:creationId xmlns:p14="http://schemas.microsoft.com/office/powerpoint/2010/main" val="306760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17</a:t>
            </a:fld>
            <a:endParaRPr lang="en-US" altLang="en-US"/>
          </a:p>
        </p:txBody>
      </p:sp>
    </p:spTree>
    <p:extLst>
      <p:ext uri="{BB962C8B-B14F-4D97-AF65-F5344CB8AC3E}">
        <p14:creationId xmlns:p14="http://schemas.microsoft.com/office/powerpoint/2010/main" val="91868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18</a:t>
            </a:fld>
            <a:endParaRPr lang="en-US" altLang="en-US"/>
          </a:p>
        </p:txBody>
      </p:sp>
    </p:spTree>
    <p:extLst>
      <p:ext uri="{BB962C8B-B14F-4D97-AF65-F5344CB8AC3E}">
        <p14:creationId xmlns:p14="http://schemas.microsoft.com/office/powerpoint/2010/main" val="236645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19</a:t>
            </a:fld>
            <a:endParaRPr lang="en-US" altLang="en-US"/>
          </a:p>
        </p:txBody>
      </p:sp>
    </p:spTree>
    <p:extLst>
      <p:ext uri="{BB962C8B-B14F-4D97-AF65-F5344CB8AC3E}">
        <p14:creationId xmlns:p14="http://schemas.microsoft.com/office/powerpoint/2010/main" val="394605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2</a:t>
            </a:fld>
            <a:endParaRPr lang="en-US" altLang="en-US"/>
          </a:p>
        </p:txBody>
      </p:sp>
    </p:spTree>
    <p:extLst>
      <p:ext uri="{BB962C8B-B14F-4D97-AF65-F5344CB8AC3E}">
        <p14:creationId xmlns:p14="http://schemas.microsoft.com/office/powerpoint/2010/main" val="323528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20</a:t>
            </a:fld>
            <a:endParaRPr lang="en-US" altLang="en-US"/>
          </a:p>
        </p:txBody>
      </p:sp>
    </p:spTree>
    <p:extLst>
      <p:ext uri="{BB962C8B-B14F-4D97-AF65-F5344CB8AC3E}">
        <p14:creationId xmlns:p14="http://schemas.microsoft.com/office/powerpoint/2010/main" val="128080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21</a:t>
            </a:fld>
            <a:endParaRPr lang="en-US" altLang="en-US"/>
          </a:p>
        </p:txBody>
      </p:sp>
    </p:spTree>
    <p:extLst>
      <p:ext uri="{BB962C8B-B14F-4D97-AF65-F5344CB8AC3E}">
        <p14:creationId xmlns:p14="http://schemas.microsoft.com/office/powerpoint/2010/main" val="384904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22</a:t>
            </a:fld>
            <a:endParaRPr lang="en-US" altLang="en-US"/>
          </a:p>
        </p:txBody>
      </p:sp>
    </p:spTree>
    <p:extLst>
      <p:ext uri="{BB962C8B-B14F-4D97-AF65-F5344CB8AC3E}">
        <p14:creationId xmlns:p14="http://schemas.microsoft.com/office/powerpoint/2010/main" val="553976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23</a:t>
            </a:fld>
            <a:endParaRPr lang="en-US" altLang="en-US"/>
          </a:p>
        </p:txBody>
      </p:sp>
    </p:spTree>
    <p:extLst>
      <p:ext uri="{BB962C8B-B14F-4D97-AF65-F5344CB8AC3E}">
        <p14:creationId xmlns:p14="http://schemas.microsoft.com/office/powerpoint/2010/main" val="232628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DeFalco</a:t>
            </a:r>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24</a:t>
            </a:fld>
            <a:endParaRPr lang="en-US" altLang="en-US"/>
          </a:p>
        </p:txBody>
      </p:sp>
    </p:spTree>
    <p:extLst>
      <p:ext uri="{BB962C8B-B14F-4D97-AF65-F5344CB8AC3E}">
        <p14:creationId xmlns:p14="http://schemas.microsoft.com/office/powerpoint/2010/main" val="2258872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DeFalco</a:t>
            </a:r>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25</a:t>
            </a:fld>
            <a:endParaRPr lang="en-US" altLang="en-US"/>
          </a:p>
        </p:txBody>
      </p:sp>
    </p:spTree>
    <p:extLst>
      <p:ext uri="{BB962C8B-B14F-4D97-AF65-F5344CB8AC3E}">
        <p14:creationId xmlns:p14="http://schemas.microsoft.com/office/powerpoint/2010/main" val="2605190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DeFalco</a:t>
            </a:r>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26</a:t>
            </a:fld>
            <a:endParaRPr lang="en-US" altLang="en-US"/>
          </a:p>
        </p:txBody>
      </p:sp>
    </p:spTree>
    <p:extLst>
      <p:ext uri="{BB962C8B-B14F-4D97-AF65-F5344CB8AC3E}">
        <p14:creationId xmlns:p14="http://schemas.microsoft.com/office/powerpoint/2010/main" val="5460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27</a:t>
            </a:fld>
            <a:endParaRPr lang="en-US" altLang="en-US"/>
          </a:p>
        </p:txBody>
      </p:sp>
    </p:spTree>
    <p:extLst>
      <p:ext uri="{BB962C8B-B14F-4D97-AF65-F5344CB8AC3E}">
        <p14:creationId xmlns:p14="http://schemas.microsoft.com/office/powerpoint/2010/main" val="2552999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28</a:t>
            </a:fld>
            <a:endParaRPr lang="en-US" altLang="en-US"/>
          </a:p>
        </p:txBody>
      </p:sp>
    </p:spTree>
    <p:extLst>
      <p:ext uri="{BB962C8B-B14F-4D97-AF65-F5344CB8AC3E}">
        <p14:creationId xmlns:p14="http://schemas.microsoft.com/office/powerpoint/2010/main" val="161282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3</a:t>
            </a:fld>
            <a:endParaRPr lang="en-US" altLang="en-US"/>
          </a:p>
        </p:txBody>
      </p:sp>
    </p:spTree>
    <p:extLst>
      <p:ext uri="{BB962C8B-B14F-4D97-AF65-F5344CB8AC3E}">
        <p14:creationId xmlns:p14="http://schemas.microsoft.com/office/powerpoint/2010/main" val="188027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4</a:t>
            </a:fld>
            <a:endParaRPr lang="en-US" altLang="en-US"/>
          </a:p>
        </p:txBody>
      </p:sp>
    </p:spTree>
    <p:extLst>
      <p:ext uri="{BB962C8B-B14F-4D97-AF65-F5344CB8AC3E}">
        <p14:creationId xmlns:p14="http://schemas.microsoft.com/office/powerpoint/2010/main" val="208173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5</a:t>
            </a:fld>
            <a:endParaRPr lang="en-US" altLang="en-US"/>
          </a:p>
        </p:txBody>
      </p:sp>
    </p:spTree>
    <p:extLst>
      <p:ext uri="{BB962C8B-B14F-4D97-AF65-F5344CB8AC3E}">
        <p14:creationId xmlns:p14="http://schemas.microsoft.com/office/powerpoint/2010/main" val="368454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DeFalco</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6</a:t>
            </a:fld>
            <a:endParaRPr lang="en-US" altLang="en-US"/>
          </a:p>
        </p:txBody>
      </p:sp>
    </p:spTree>
    <p:extLst>
      <p:ext uri="{BB962C8B-B14F-4D97-AF65-F5344CB8AC3E}">
        <p14:creationId xmlns:p14="http://schemas.microsoft.com/office/powerpoint/2010/main" val="279245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DeFalco</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7</a:t>
            </a:fld>
            <a:endParaRPr lang="en-US" altLang="en-US"/>
          </a:p>
        </p:txBody>
      </p:sp>
    </p:spTree>
    <p:extLst>
      <p:ext uri="{BB962C8B-B14F-4D97-AF65-F5344CB8AC3E}">
        <p14:creationId xmlns:p14="http://schemas.microsoft.com/office/powerpoint/2010/main" val="152107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DeFalco</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8</a:t>
            </a:fld>
            <a:endParaRPr lang="en-US" altLang="en-US"/>
          </a:p>
        </p:txBody>
      </p:sp>
    </p:spTree>
    <p:extLst>
      <p:ext uri="{BB962C8B-B14F-4D97-AF65-F5344CB8AC3E}">
        <p14:creationId xmlns:p14="http://schemas.microsoft.com/office/powerpoint/2010/main" val="424505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DeFalco</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9</a:t>
            </a:fld>
            <a:endParaRPr lang="en-US" altLang="en-US"/>
          </a:p>
        </p:txBody>
      </p:sp>
    </p:spTree>
    <p:extLst>
      <p:ext uri="{BB962C8B-B14F-4D97-AF65-F5344CB8AC3E}">
        <p14:creationId xmlns:p14="http://schemas.microsoft.com/office/powerpoint/2010/main" val="1876994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baseline="0" dirty="0">
                <a:solidFill>
                  <a:schemeClr val="tx1"/>
                </a:solidFill>
              </a:rPr>
              <a:t>SOLDIER CENTER</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2424904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57447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White Cover Slide">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8"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9"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0"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1" name="Rectangle 20"/>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baseline="0" dirty="0">
                <a:solidFill>
                  <a:schemeClr val="tx1"/>
                </a:solidFill>
              </a:rPr>
              <a:t>SOLDIER CENTER</a:t>
            </a:r>
            <a:endParaRPr lang="en-US" sz="3200" dirty="0">
              <a:solidFill>
                <a:schemeClr val="tx1"/>
              </a:solidFill>
            </a:endParaRPr>
          </a:p>
        </p:txBody>
      </p:sp>
      <p:sp>
        <p:nvSpPr>
          <p:cNvPr id="22"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7569387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Black Cover Slide (FOR DIGITAL USE ONLY)">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baseline="0" dirty="0">
                <a:solidFill>
                  <a:schemeClr val="bg1"/>
                </a:solidFill>
              </a:rPr>
              <a:t>SOLDIER CENTER</a:t>
            </a:r>
            <a:endParaRPr lang="en-US" sz="3200" dirty="0">
              <a:solidFill>
                <a:schemeClr val="bg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13871236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TITLE GOES HERE</a:t>
            </a:r>
          </a:p>
        </p:txBody>
      </p:sp>
    </p:spTree>
    <p:extLst>
      <p:ext uri="{BB962C8B-B14F-4D97-AF65-F5344CB8AC3E}">
        <p14:creationId xmlns:p14="http://schemas.microsoft.com/office/powerpoint/2010/main" val="210560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1134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832582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White Cover Slide">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8"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9"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0"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1" name="Rectangle 20"/>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baseline="0" dirty="0">
                <a:solidFill>
                  <a:schemeClr val="tx1"/>
                </a:solidFill>
              </a:rPr>
              <a:t>SOLDIER CENTER</a:t>
            </a:r>
            <a:endParaRPr lang="en-US" sz="3200" dirty="0">
              <a:solidFill>
                <a:schemeClr val="tx1"/>
              </a:solidFill>
            </a:endParaRPr>
          </a:p>
        </p:txBody>
      </p:sp>
      <p:sp>
        <p:nvSpPr>
          <p:cNvPr id="22"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19926171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Black Cover Slide (FOR DIGITAL USE ONLY)">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 FOR PUBLIC RELEASE</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 FOR PUBLIC RELEASE</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baseline="0" dirty="0">
                <a:solidFill>
                  <a:schemeClr val="bg1"/>
                </a:solidFill>
              </a:rPr>
              <a:t>SOLDIER CENTER</a:t>
            </a:r>
            <a:endParaRPr lang="en-US" sz="3200" dirty="0">
              <a:solidFill>
                <a:schemeClr val="bg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42500576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TITLE GOES HERE</a:t>
            </a:r>
          </a:p>
        </p:txBody>
      </p:sp>
    </p:spTree>
    <p:extLst>
      <p:ext uri="{BB962C8B-B14F-4D97-AF65-F5344CB8AC3E}">
        <p14:creationId xmlns:p14="http://schemas.microsoft.com/office/powerpoint/2010/main" val="214917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01136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4"/>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4"/>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baseline="0" dirty="0">
                <a:solidFill>
                  <a:schemeClr val="bg1"/>
                </a:solidFill>
              </a:rPr>
              <a:t>SOLDIER CENTER</a:t>
            </a:r>
            <a:endParaRPr lang="en-US" sz="3200" dirty="0">
              <a:solidFill>
                <a:schemeClr val="bg1"/>
              </a:solidFil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92888058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380452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598289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White Cover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baseline="0" dirty="0">
                <a:solidFill>
                  <a:schemeClr val="tx1"/>
                </a:solidFill>
              </a:rPr>
              <a:t>SOLDIER CENTER</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595817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SUBTITLE GOES HERE</a:t>
            </a:r>
          </a:p>
        </p:txBody>
      </p:sp>
    </p:spTree>
    <p:extLst>
      <p:ext uri="{BB962C8B-B14F-4D97-AF65-F5344CB8AC3E}">
        <p14:creationId xmlns:p14="http://schemas.microsoft.com/office/powerpoint/2010/main" val="175952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428445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SUBTITLE GOES HERE</a:t>
            </a:r>
          </a:p>
        </p:txBody>
      </p:sp>
    </p:spTree>
    <p:extLst>
      <p:ext uri="{BB962C8B-B14F-4D97-AF65-F5344CB8AC3E}">
        <p14:creationId xmlns:p14="http://schemas.microsoft.com/office/powerpoint/2010/main" val="408069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427147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270148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White Cover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25"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6"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7"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8"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9" name="Rectangle 2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baseline="0" dirty="0">
                <a:solidFill>
                  <a:schemeClr val="tx1"/>
                </a:solidFill>
              </a:rPr>
              <a:t>SOLDIER CENTER</a:t>
            </a:r>
            <a:endParaRPr lang="en-US" sz="3200" dirty="0">
              <a:solidFill>
                <a:schemeClr val="tx1"/>
              </a:solidFil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3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35743952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ck Cover Slide (FOR DIGITAL USE ONLY)">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baseline="0" dirty="0">
                <a:solidFill>
                  <a:schemeClr val="bg1"/>
                </a:solidFill>
              </a:rPr>
              <a:t>SOLDIER CENTER</a:t>
            </a:r>
            <a:endParaRPr lang="en-US" sz="3200" dirty="0">
              <a:solidFill>
                <a:schemeClr val="bg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2957921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baseline="0"/>
            </a:lvl1pPr>
          </a:lstStyle>
          <a:p>
            <a:pPr lvl="0"/>
            <a:r>
              <a:rPr lang="en-US" dirty="0"/>
              <a:t>SECTION TITLE GOES HERE</a:t>
            </a:r>
          </a:p>
        </p:txBody>
      </p:sp>
    </p:spTree>
    <p:extLst>
      <p:ext uri="{BB962C8B-B14F-4D97-AF65-F5344CB8AC3E}">
        <p14:creationId xmlns:p14="http://schemas.microsoft.com/office/powerpoint/2010/main" val="7188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159573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1"/>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4090489922"/>
      </p:ext>
    </p:extLst>
  </p:cSld>
  <p:clrMap bg1="lt1" tx1="dk1" bg2="lt2" tx2="dk2" accent1="accent1" accent2="accent2" accent3="accent3" accent4="accent4" accent5="accent5" accent6="accent6" hlink="hlink" folHlink="folHlink"/>
  <p:sldLayoutIdLst>
    <p:sldLayoutId id="2147484215" r:id="rId1"/>
    <p:sldLayoutId id="2147484188" r:id="rId2"/>
    <p:sldLayoutId id="2147484189" r:id="rId3"/>
    <p:sldLayoutId id="2147484190" r:id="rId4"/>
    <p:sldLayoutId id="2147484192"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336338617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2"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206989452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30"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1"/>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1085634697"/>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8" r:id="rId5"/>
    <p:sldLayoutId id="2147484239" r:id="rId6"/>
    <p:sldLayoutId id="2147484240" r:id="rId7"/>
    <p:sldLayoutId id="2147484241" r:id="rId8"/>
    <p:sldLayoutId id="2147484242" r:id="rId9"/>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search?q=HEXACO&amp;safe=active&amp;source=lnms&amp;tbm=isch&amp;sa=X&amp;ved=0ahUKEwjdqqvTzqDiAhWwhOAKHSygDXgQ_AUIDigB&amp;biw=1280&amp;bih=610#imgrc=F7lhiECJr6SYHM:" TargetMode="External"/><Relationship Id="rId2" Type="http://schemas.openxmlformats.org/officeDocument/2006/relationships/hyperlink" Target="https://www.google.com/search?q=Learning&amp;safe=active&amp;source=lnms&amp;tbm=isch&amp;sa=X&amp;ved=0ahUKEwiZutWkzaDiAhUSh-AKHdJODJQQ_AUIDigB&amp;biw=1280&amp;bih=610#imgrc=Jw3X_gyUJSjYTM:"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17 MAY 2019</a:t>
            </a:r>
          </a:p>
        </p:txBody>
      </p:sp>
      <p:sp>
        <p:nvSpPr>
          <p:cNvPr id="6" name="Text Placeholder 5"/>
          <p:cNvSpPr>
            <a:spLocks noGrp="1"/>
          </p:cNvSpPr>
          <p:nvPr>
            <p:ph type="body" sz="quarter" idx="12"/>
          </p:nvPr>
        </p:nvSpPr>
        <p:spPr/>
        <p:txBody>
          <a:bodyPr/>
          <a:lstStyle/>
          <a:p>
            <a:r>
              <a:rPr lang="en-US" dirty="0"/>
              <a:t>GIFTSYM 7</a:t>
            </a:r>
          </a:p>
        </p:txBody>
      </p:sp>
    </p:spTree>
    <p:extLst>
      <p:ext uri="{BB962C8B-B14F-4D97-AF65-F5344CB8AC3E}">
        <p14:creationId xmlns:p14="http://schemas.microsoft.com/office/powerpoint/2010/main" val="3821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The importance of analogical reasoning on decision-making is well evidenced in prior related research. </a:t>
            </a:r>
          </a:p>
          <a:p>
            <a:pPr marL="0" indent="0">
              <a:buNone/>
            </a:pPr>
            <a:endParaRPr lang="en-US" dirty="0"/>
          </a:p>
          <a:p>
            <a:r>
              <a:rPr lang="en-US" dirty="0"/>
              <a:t>In addition to analogical reasoning, one’s skill in mental rotation tasks is another competency related to decision-making. </a:t>
            </a:r>
          </a:p>
          <a:p>
            <a:pPr marL="0" indent="0">
              <a:buNone/>
            </a:pPr>
            <a:endParaRPr lang="en-US" dirty="0"/>
          </a:p>
          <a:p>
            <a:pPr lvl="1"/>
            <a:r>
              <a:rPr lang="en-US" dirty="0"/>
              <a:t>Ganis and Kievit (2015) claimed that mental rotation tasks are one of the most influential paradigms in the history of cognitive psychology. </a:t>
            </a:r>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Analogical and Spatial reasoning</a:t>
            </a:r>
          </a:p>
        </p:txBody>
      </p:sp>
    </p:spTree>
    <p:extLst>
      <p:ext uri="{BB962C8B-B14F-4D97-AF65-F5344CB8AC3E}">
        <p14:creationId xmlns:p14="http://schemas.microsoft.com/office/powerpoint/2010/main" val="347838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Accelerated learning is a strong driving force behind the ideas of GIFT and other digital learning platforms in that they hope to educate the learner effectively and efficiently. </a:t>
            </a:r>
          </a:p>
          <a:p>
            <a:pPr marL="0" indent="0">
              <a:buNone/>
            </a:pPr>
            <a:endParaRPr lang="en-US" dirty="0"/>
          </a:p>
          <a:p>
            <a:r>
              <a:rPr lang="en-US" dirty="0"/>
              <a:t>Accelerated learning is defined by Hoffman, Feltovich, Fiore, Klein and Ziebell (2009) as not only the hastening of basic proficiency in a task but also encompasses the achievement of expertise. </a:t>
            </a:r>
          </a:p>
          <a:p>
            <a:endParaRPr lang="en-US" dirty="0"/>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Accelerated learning</a:t>
            </a:r>
          </a:p>
        </p:txBody>
      </p:sp>
      <p:pic>
        <p:nvPicPr>
          <p:cNvPr id="4" name="Picture 3">
            <a:extLst>
              <a:ext uri="{FF2B5EF4-FFF2-40B4-BE49-F238E27FC236}">
                <a16:creationId xmlns:a16="http://schemas.microsoft.com/office/drawing/2014/main" xmlns="" id="{04CDA3D2-D5F8-49F6-8ED2-71CB1AB42FD6}"/>
              </a:ext>
            </a:extLst>
          </p:cNvPr>
          <p:cNvPicPr>
            <a:picLocks noChangeAspect="1"/>
          </p:cNvPicPr>
          <p:nvPr/>
        </p:nvPicPr>
        <p:blipFill>
          <a:blip r:embed="rId3"/>
          <a:stretch>
            <a:fillRect/>
          </a:stretch>
        </p:blipFill>
        <p:spPr>
          <a:xfrm>
            <a:off x="3417991" y="3800474"/>
            <a:ext cx="2143125" cy="2143125"/>
          </a:xfrm>
          <a:prstGeom prst="rect">
            <a:avLst/>
          </a:prstGeom>
        </p:spPr>
      </p:pic>
    </p:spTree>
    <p:extLst>
      <p:ext uri="{BB962C8B-B14F-4D97-AF65-F5344CB8AC3E}">
        <p14:creationId xmlns:p14="http://schemas.microsoft.com/office/powerpoint/2010/main" val="365745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Batey and Furnham (2006) note that while creativity in terms of the production of ideas is related to intelligence, creativity as originality rests largely on personality factors. </a:t>
            </a:r>
          </a:p>
          <a:p>
            <a:endParaRPr lang="en-US" dirty="0"/>
          </a:p>
          <a:p>
            <a:r>
              <a:rPr lang="en-US" dirty="0"/>
              <a:t>O’Connor and Paunonen (2007) studied the relationship between the Big Five personality traits and post-secondary academic achievement. </a:t>
            </a:r>
          </a:p>
          <a:p>
            <a:endParaRPr lang="en-US" dirty="0"/>
          </a:p>
          <a:p>
            <a:r>
              <a:rPr lang="en-US" dirty="0"/>
              <a:t>This review of other studies uncovered that Openness to Experience was found to be positively correlated with scholastic achievement while Extraversion was negatively correlated (O’Connor &amp; Paunonen, 2007). </a:t>
            </a:r>
          </a:p>
          <a:p>
            <a:endParaRPr lang="en-US" dirty="0"/>
          </a:p>
          <a:p>
            <a:r>
              <a:rPr lang="en-US" dirty="0"/>
              <a:t>The current research on the Big Five lends itself to the importance of identifying the types of learners to potentially develop curriculums to improve levels of academic performance in the future (O’Connor &amp; Paunonen, 2007). </a:t>
            </a:r>
          </a:p>
          <a:p>
            <a:endParaRPr lang="en-US" dirty="0"/>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Personality</a:t>
            </a:r>
          </a:p>
        </p:txBody>
      </p:sp>
    </p:spTree>
    <p:extLst>
      <p:ext uri="{BB962C8B-B14F-4D97-AF65-F5344CB8AC3E}">
        <p14:creationId xmlns:p14="http://schemas.microsoft.com/office/powerpoint/2010/main" val="224573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a:xfrm>
            <a:off x="155931" y="1428499"/>
            <a:ext cx="4723348" cy="4714874"/>
          </a:xfrm>
        </p:spPr>
        <p:txBody>
          <a:bodyPr/>
          <a:lstStyle/>
          <a:p>
            <a:endParaRPr lang="en-US" dirty="0"/>
          </a:p>
          <a:p>
            <a:r>
              <a:rPr lang="en-US" dirty="0"/>
              <a:t>Personality might also be a viable trait to use an adaptive element in tailoring instruction to support the development of medical expertise in an AIS such as GIFT.</a:t>
            </a:r>
          </a:p>
          <a:p>
            <a:endParaRPr lang="en-US" dirty="0"/>
          </a:p>
          <a:p>
            <a:r>
              <a:rPr lang="en-US" dirty="0"/>
              <a:t>However, while there is a more robust body of evidence that employs the Big Five (or five factor model) as it relates to intelligence, we have made the choice to employ the HEXACO personality instrument (Ashton &amp; Lee, 2007) as it includes a six trait—Honesty-Humility—that we hypothesize is implicated in positive learning outcomes. </a:t>
            </a:r>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Personality</a:t>
            </a:r>
          </a:p>
        </p:txBody>
      </p:sp>
      <p:pic>
        <p:nvPicPr>
          <p:cNvPr id="5" name="Picture 4">
            <a:extLst>
              <a:ext uri="{FF2B5EF4-FFF2-40B4-BE49-F238E27FC236}">
                <a16:creationId xmlns:a16="http://schemas.microsoft.com/office/drawing/2014/main" xmlns="" id="{24492ACA-A2F2-4A57-BB3A-A8F53B1B90A4}"/>
              </a:ext>
            </a:extLst>
          </p:cNvPr>
          <p:cNvPicPr>
            <a:picLocks noChangeAspect="1"/>
          </p:cNvPicPr>
          <p:nvPr/>
        </p:nvPicPr>
        <p:blipFill>
          <a:blip r:embed="rId3"/>
          <a:stretch>
            <a:fillRect/>
          </a:stretch>
        </p:blipFill>
        <p:spPr>
          <a:xfrm>
            <a:off x="4879279" y="1676775"/>
            <a:ext cx="4290498" cy="4218322"/>
          </a:xfrm>
          <a:prstGeom prst="rect">
            <a:avLst/>
          </a:prstGeom>
        </p:spPr>
      </p:pic>
    </p:spTree>
    <p:extLst>
      <p:ext uri="{BB962C8B-B14F-4D97-AF65-F5344CB8AC3E}">
        <p14:creationId xmlns:p14="http://schemas.microsoft.com/office/powerpoint/2010/main" val="285176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endParaRPr lang="en-US" dirty="0"/>
          </a:p>
          <a:p>
            <a:r>
              <a:rPr lang="en-US" dirty="0"/>
              <a:t>Importantly, the Honesty-Humility factor out predicted all factors of the Big Five for correlations with respect to an overt integrity test and business ethical dilemmas task (Ashton &amp; Lee 2007). </a:t>
            </a:r>
          </a:p>
          <a:p>
            <a:endParaRPr lang="en-US" dirty="0"/>
          </a:p>
          <a:p>
            <a:r>
              <a:rPr lang="en-US" dirty="0"/>
              <a:t>This is incredibly important to both college and military training tools in that a high Honesty-Humility score could be predictive of a decreased likelihood to cheat in technology-mediated learning platforms. </a:t>
            </a:r>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Honesty-humility</a:t>
            </a:r>
          </a:p>
        </p:txBody>
      </p:sp>
      <p:pic>
        <p:nvPicPr>
          <p:cNvPr id="4" name="Picture 3">
            <a:extLst>
              <a:ext uri="{FF2B5EF4-FFF2-40B4-BE49-F238E27FC236}">
                <a16:creationId xmlns:a16="http://schemas.microsoft.com/office/drawing/2014/main" xmlns="" id="{C40BBF53-640D-47A2-8473-121F7FD4DD52}"/>
              </a:ext>
            </a:extLst>
          </p:cNvPr>
          <p:cNvPicPr>
            <a:picLocks noChangeAspect="1"/>
          </p:cNvPicPr>
          <p:nvPr/>
        </p:nvPicPr>
        <p:blipFill>
          <a:blip r:embed="rId3"/>
          <a:stretch>
            <a:fillRect/>
          </a:stretch>
        </p:blipFill>
        <p:spPr>
          <a:xfrm>
            <a:off x="3099683" y="4136356"/>
            <a:ext cx="2944634" cy="1959520"/>
          </a:xfrm>
          <a:prstGeom prst="rect">
            <a:avLst/>
          </a:prstGeom>
        </p:spPr>
      </p:pic>
    </p:spTree>
    <p:extLst>
      <p:ext uri="{BB962C8B-B14F-4D97-AF65-F5344CB8AC3E}">
        <p14:creationId xmlns:p14="http://schemas.microsoft.com/office/powerpoint/2010/main" val="335977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Also, Openness to Experience has been correlated to an increased opportunity for gains from the energy and time spend in the areas that the participant was interested in (Ashton &amp; Lee, 2007). </a:t>
            </a:r>
          </a:p>
          <a:p>
            <a:endParaRPr lang="en-US" dirty="0"/>
          </a:p>
          <a:p>
            <a:r>
              <a:rPr lang="en-US" dirty="0"/>
              <a:t>Openness to Experience could be an important trait to adapt upon, as it might also be a more reliable measure that speaks to a learner’s inclination to persist in learning tasks in unfamiliar learning platforms such as could be delivered via AISs such as GIFT</a:t>
            </a:r>
          </a:p>
          <a:p>
            <a:endParaRPr lang="en-US" dirty="0"/>
          </a:p>
          <a:p>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Openness</a:t>
            </a:r>
          </a:p>
        </p:txBody>
      </p:sp>
    </p:spTree>
    <p:extLst>
      <p:ext uri="{BB962C8B-B14F-4D97-AF65-F5344CB8AC3E}">
        <p14:creationId xmlns:p14="http://schemas.microsoft.com/office/powerpoint/2010/main" val="158128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The overarching research question for this work seeks to determine the whether there are statistically significant correlations between analogical/creative reasoning tasks and spatial reasoning tasks with the personality traits measured by the HEXACO and the Short-Item Grit Scale (Duckworth &amp; Quinn, 2009). </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Correlational study</a:t>
            </a:r>
          </a:p>
        </p:txBody>
      </p:sp>
    </p:spTree>
    <p:extLst>
      <p:ext uri="{BB962C8B-B14F-4D97-AF65-F5344CB8AC3E}">
        <p14:creationId xmlns:p14="http://schemas.microsoft.com/office/powerpoint/2010/main" val="382750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The first hypothesis maintained that there would be a statistically significant correlation between the HEXACO personality factor of Openness to Experience and a subject’s performance on the analogical reasoning and mental rotation tasks. </a:t>
            </a:r>
          </a:p>
          <a:p>
            <a:endParaRPr lang="en-US" dirty="0"/>
          </a:p>
          <a:p>
            <a:r>
              <a:rPr lang="en-US" dirty="0"/>
              <a:t>The second hypothesis stated there would be a statistically significant relationship between the HEXACO personality factor of Honesty-Humility and a subject’s performance on the analogical reasoning tasks. </a:t>
            </a:r>
          </a:p>
          <a:p>
            <a:endParaRPr lang="en-US" dirty="0"/>
          </a:p>
          <a:p>
            <a:r>
              <a:rPr lang="en-US" dirty="0"/>
              <a:t>The third hypothesis stated there would be a statistically significant positive correlation between the mental rotation and analogical reasoning tasks. </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Hypotheses</a:t>
            </a:r>
          </a:p>
        </p:txBody>
      </p:sp>
    </p:spTree>
    <p:extLst>
      <p:ext uri="{BB962C8B-B14F-4D97-AF65-F5344CB8AC3E}">
        <p14:creationId xmlns:p14="http://schemas.microsoft.com/office/powerpoint/2010/main" val="18338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a:t>9</a:t>
            </a:r>
            <a:r>
              <a:rPr lang="en-US" dirty="0"/>
              <a:t>7</a:t>
            </a:r>
            <a:r>
              <a:rPr lang="en-US"/>
              <a:t> </a:t>
            </a:r>
            <a:r>
              <a:rPr lang="en-US" dirty="0"/>
              <a:t>participants (</a:t>
            </a:r>
            <a:r>
              <a:rPr lang="en-US" i="1" dirty="0"/>
              <a:t>m= </a:t>
            </a:r>
            <a:r>
              <a:rPr lang="en-US" dirty="0"/>
              <a:t>19.66 </a:t>
            </a:r>
            <a:r>
              <a:rPr lang="en-US" i="1" dirty="0"/>
              <a:t>SD </a:t>
            </a:r>
            <a:r>
              <a:rPr lang="en-US" dirty="0"/>
              <a:t>= 1.464) received 5 points of extra credit for their introductory psychology class for their participation in the study.</a:t>
            </a:r>
          </a:p>
          <a:p>
            <a:endParaRPr lang="en-US" dirty="0"/>
          </a:p>
          <a:p>
            <a:r>
              <a:rPr lang="en-US" dirty="0"/>
              <a:t>Novice-journeyman-expert (self-identified) in the field of combat casualty care treatment.:</a:t>
            </a:r>
          </a:p>
          <a:p>
            <a:pPr lvl="1"/>
            <a:r>
              <a:rPr lang="en-US" dirty="0"/>
              <a:t>23 participants self-identified as a novice, </a:t>
            </a:r>
          </a:p>
          <a:p>
            <a:pPr lvl="1"/>
            <a:r>
              <a:rPr lang="en-US" dirty="0"/>
              <a:t>73 self-identified as a journeyman, </a:t>
            </a:r>
          </a:p>
          <a:p>
            <a:pPr lvl="1"/>
            <a:r>
              <a:rPr lang="en-US" dirty="0"/>
              <a:t>1 self-identified as an expert</a:t>
            </a:r>
          </a:p>
          <a:p>
            <a:pPr lvl="1"/>
            <a:endParaRPr lang="en-US" dirty="0"/>
          </a:p>
          <a:p>
            <a:r>
              <a:rPr lang="en-US" dirty="0"/>
              <a:t>The cadets make up a diverse population of 18-22 years old from across the United States and some allied nations. </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Participants</a:t>
            </a:r>
          </a:p>
        </p:txBody>
      </p:sp>
    </p:spTree>
    <p:extLst>
      <p:ext uri="{BB962C8B-B14F-4D97-AF65-F5344CB8AC3E}">
        <p14:creationId xmlns:p14="http://schemas.microsoft.com/office/powerpoint/2010/main" val="98626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The original plan for running this correlational study was to use GIFT to deliver the assessment instruments. </a:t>
            </a:r>
          </a:p>
          <a:p>
            <a:endParaRPr lang="en-US" dirty="0"/>
          </a:p>
          <a:p>
            <a:r>
              <a:rPr lang="en-US" dirty="0"/>
              <a:t>However, at the time this study was ready to be launched, it was discovered that GIFT did not have the capability to design a timed question that would launch subsequent questions at the time expiration  </a:t>
            </a:r>
          </a:p>
        </p:txBody>
      </p:sp>
      <p:sp>
        <p:nvSpPr>
          <p:cNvPr id="2" name="Title 1"/>
          <p:cNvSpPr>
            <a:spLocks noGrp="1"/>
          </p:cNvSpPr>
          <p:nvPr>
            <p:ph type="title"/>
          </p:nvPr>
        </p:nvSpPr>
        <p:spPr>
          <a:prstGeom prst="rect">
            <a:avLst/>
          </a:prstGeom>
        </p:spPr>
        <p:txBody>
          <a:bodyPr/>
          <a:lstStyle/>
          <a:p>
            <a:pPr lvl="0"/>
            <a:r>
              <a:rPr lang="en-US" dirty="0"/>
              <a:t>Correlational study: Apparatus</a:t>
            </a:r>
          </a:p>
        </p:txBody>
      </p:sp>
    </p:spTree>
    <p:extLst>
      <p:ext uri="{BB962C8B-B14F-4D97-AF65-F5344CB8AC3E}">
        <p14:creationId xmlns:p14="http://schemas.microsoft.com/office/powerpoint/2010/main" val="226971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2286001"/>
            <a:ext cx="8701790" cy="1285874"/>
          </a:xfrm>
        </p:spPr>
        <p:txBody>
          <a:bodyPr/>
          <a:lstStyle/>
          <a:p>
            <a:r>
              <a:rPr lang="en-US" sz="3200" dirty="0"/>
              <a:t>Towards Accelerated Learning Pedagogical Templates in GIFT: Analogical Reasoning and Honesty-Humility Traits </a:t>
            </a:r>
          </a:p>
        </p:txBody>
      </p:sp>
      <p:sp>
        <p:nvSpPr>
          <p:cNvPr id="3" name="Text Placeholder 2"/>
          <p:cNvSpPr>
            <a:spLocks noGrp="1"/>
          </p:cNvSpPr>
          <p:nvPr>
            <p:ph type="body" sz="quarter" idx="12"/>
          </p:nvPr>
        </p:nvSpPr>
        <p:spPr>
          <a:xfrm>
            <a:off x="442210" y="3925573"/>
            <a:ext cx="8237095" cy="1285874"/>
          </a:xfrm>
        </p:spPr>
        <p:txBody>
          <a:bodyPr/>
          <a:lstStyle/>
          <a:p>
            <a:pPr algn="ctr"/>
            <a:r>
              <a:rPr lang="en-US" b="1" dirty="0"/>
              <a:t>Elizabeth Rodriguez, Jeanine A. DeFalco, United States Military Academy, </a:t>
            </a:r>
            <a:r>
              <a:rPr lang="en-US" dirty="0"/>
              <a:t>West Point, NY  Oak Ridge Associated Universities, USA/US Army Combat Capabilities Development Command Soldier Center – Simulation and Training Technology Center, USA </a:t>
            </a:r>
          </a:p>
          <a:p>
            <a:r>
              <a:rPr lang="en-US" dirty="0"/>
              <a:t> </a:t>
            </a:r>
          </a:p>
        </p:txBody>
      </p:sp>
    </p:spTree>
    <p:extLst>
      <p:ext uri="{BB962C8B-B14F-4D97-AF65-F5344CB8AC3E}">
        <p14:creationId xmlns:p14="http://schemas.microsoft.com/office/powerpoint/2010/main" val="18955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For the mental rotation tasks, to obtain a more accurate measurement of a person’s spatial ability, the instrument is designed so that participants only have 7.2 seconds to respond whether the images are the same or different before loading the next image. </a:t>
            </a:r>
          </a:p>
          <a:p>
            <a:endParaRPr lang="en-US" dirty="0"/>
          </a:p>
          <a:p>
            <a:r>
              <a:rPr lang="en-US" dirty="0"/>
              <a:t>At the time of writing this paper, timed questions have now been added as a functionality into GIFT, but this functionality was not integrated at the time of running this first correlational study. </a:t>
            </a:r>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LIMITATION OF GIFT</a:t>
            </a:r>
          </a:p>
        </p:txBody>
      </p:sp>
    </p:spTree>
    <p:extLst>
      <p:ext uri="{BB962C8B-B14F-4D97-AF65-F5344CB8AC3E}">
        <p14:creationId xmlns:p14="http://schemas.microsoft.com/office/powerpoint/2010/main" val="9845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With that limitation in mind, this experiment utilized Qualtrics to distribute the survey and the SONA system at USMA to obtain participants and provide those participants with extra credit points. </a:t>
            </a:r>
          </a:p>
          <a:p>
            <a:endParaRPr lang="en-US" dirty="0"/>
          </a:p>
          <a:p>
            <a:r>
              <a:rPr lang="en-US" dirty="0"/>
              <a:t>Qualtrics is an online survey software that allows the experimenter to digitally upload their survey for participants to complete. </a:t>
            </a:r>
          </a:p>
          <a:p>
            <a:endParaRPr lang="en-US" dirty="0"/>
          </a:p>
          <a:p>
            <a:r>
              <a:rPr lang="en-US" dirty="0"/>
              <a:t>The survey consisted of: </a:t>
            </a:r>
          </a:p>
          <a:p>
            <a:pPr lvl="1"/>
            <a:r>
              <a:rPr lang="en-US" dirty="0"/>
              <a:t>the demographic questionnaire, </a:t>
            </a:r>
          </a:p>
          <a:p>
            <a:pPr lvl="1"/>
            <a:r>
              <a:rPr lang="en-US" dirty="0"/>
              <a:t>the short item grit survey (Duckworth &amp; Quinn, 2009), </a:t>
            </a:r>
          </a:p>
          <a:p>
            <a:pPr lvl="1"/>
            <a:r>
              <a:rPr lang="en-US" dirty="0"/>
              <a:t>the HEXACO personality test (Ashton &amp; Lee, 2007), </a:t>
            </a:r>
          </a:p>
          <a:p>
            <a:pPr lvl="1"/>
            <a:r>
              <a:rPr lang="en-US" dirty="0"/>
              <a:t>the Analogical Finding Task Matrix (AFTM) (Weinberger, Iyer, &amp; Green, 2016), </a:t>
            </a:r>
          </a:p>
          <a:p>
            <a:pPr lvl="1"/>
            <a:r>
              <a:rPr lang="en-US" dirty="0"/>
              <a:t>mental rotation tasks (Ganis &amp; Kievit, 2015). </a:t>
            </a:r>
          </a:p>
          <a:p>
            <a:pPr marL="0" indent="0">
              <a:buNone/>
            </a:pPr>
            <a:endParaRPr lang="en-US" dirty="0"/>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APPARATUS</a:t>
            </a:r>
          </a:p>
        </p:txBody>
      </p:sp>
    </p:spTree>
    <p:extLst>
      <p:ext uri="{BB962C8B-B14F-4D97-AF65-F5344CB8AC3E}">
        <p14:creationId xmlns:p14="http://schemas.microsoft.com/office/powerpoint/2010/main" val="59606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19" y="354850"/>
            <a:ext cx="6049244" cy="695986"/>
          </a:xfrm>
          <a:prstGeom prst="rect">
            <a:avLst/>
          </a:prstGeom>
        </p:spPr>
        <p:txBody>
          <a:bodyPr/>
          <a:lstStyle/>
          <a:p>
            <a:pPr lvl="1"/>
            <a:r>
              <a:rPr lang="en-US" sz="2000" dirty="0">
                <a:solidFill>
                  <a:schemeClr val="tx1"/>
                </a:solidFill>
              </a:rPr>
              <a:t>Analogical Finding Task Matrix (AFTM) (Weinberger, Iyer, &amp; Green, 2016), </a:t>
            </a:r>
          </a:p>
        </p:txBody>
      </p:sp>
      <p:pic>
        <p:nvPicPr>
          <p:cNvPr id="4" name="Picture 3" descr="::::::::Desktop:Screen Shot 2015-11-02 at 11.53.52 PM.png">
            <a:extLst>
              <a:ext uri="{FF2B5EF4-FFF2-40B4-BE49-F238E27FC236}">
                <a16:creationId xmlns:a16="http://schemas.microsoft.com/office/drawing/2014/main" xmlns="" id="{81E814A8-DD09-BA45-A165-B4C8009AC120}"/>
              </a:ext>
            </a:extLst>
          </p:cNvPr>
          <p:cNvPicPr/>
          <p:nvPr/>
        </p:nvPicPr>
        <p:blipFill>
          <a:blip r:embed="rId3"/>
          <a:srcRect/>
          <a:stretch>
            <a:fillRect/>
          </a:stretch>
        </p:blipFill>
        <p:spPr bwMode="auto">
          <a:xfrm>
            <a:off x="561357" y="1477108"/>
            <a:ext cx="8085455" cy="1778000"/>
          </a:xfrm>
          <a:prstGeom prst="rect">
            <a:avLst/>
          </a:prstGeom>
          <a:noFill/>
          <a:ln w="9525">
            <a:solidFill>
              <a:schemeClr val="tx1"/>
            </a:solidFill>
            <a:miter lim="800000"/>
            <a:headEnd/>
            <a:tailEnd/>
          </a:ln>
        </p:spPr>
      </p:pic>
      <p:pic>
        <p:nvPicPr>
          <p:cNvPr id="5" name="Picture 4" descr="::::::::Desktop:Screen Shot 2015-11-02 at 11.53.35 PM.png">
            <a:extLst>
              <a:ext uri="{FF2B5EF4-FFF2-40B4-BE49-F238E27FC236}">
                <a16:creationId xmlns:a16="http://schemas.microsoft.com/office/drawing/2014/main" xmlns="" id="{2BC34C02-D285-4F4E-AB49-79614A0DDF05}"/>
              </a:ext>
            </a:extLst>
          </p:cNvPr>
          <p:cNvPicPr/>
          <p:nvPr/>
        </p:nvPicPr>
        <p:blipFill>
          <a:blip r:embed="rId4"/>
          <a:srcRect/>
          <a:stretch>
            <a:fillRect/>
          </a:stretch>
        </p:blipFill>
        <p:spPr bwMode="auto">
          <a:xfrm>
            <a:off x="593441" y="3681380"/>
            <a:ext cx="8053371" cy="180530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74706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lvl="1"/>
            <a:r>
              <a:rPr lang="en-US" sz="2000" dirty="0">
                <a:solidFill>
                  <a:schemeClr val="tx1"/>
                </a:solidFill>
              </a:rPr>
              <a:t>Mental rotation tasks (Ganis &amp; Kievit, 2015) </a:t>
            </a:r>
          </a:p>
        </p:txBody>
      </p:sp>
      <p:pic>
        <p:nvPicPr>
          <p:cNvPr id="3" name="Picture 2">
            <a:extLst>
              <a:ext uri="{FF2B5EF4-FFF2-40B4-BE49-F238E27FC236}">
                <a16:creationId xmlns:a16="http://schemas.microsoft.com/office/drawing/2014/main" xmlns="" id="{768870D9-1DAE-5449-8D5C-DB986EFAF11E}"/>
              </a:ext>
            </a:extLst>
          </p:cNvPr>
          <p:cNvPicPr>
            <a:picLocks noChangeAspect="1"/>
          </p:cNvPicPr>
          <p:nvPr/>
        </p:nvPicPr>
        <p:blipFill>
          <a:blip r:embed="rId3"/>
          <a:stretch>
            <a:fillRect/>
          </a:stretch>
        </p:blipFill>
        <p:spPr>
          <a:xfrm>
            <a:off x="1442419" y="989597"/>
            <a:ext cx="6241017" cy="5619750"/>
          </a:xfrm>
          <a:prstGeom prst="rect">
            <a:avLst/>
          </a:prstGeom>
        </p:spPr>
      </p:pic>
    </p:spTree>
    <p:extLst>
      <p:ext uri="{BB962C8B-B14F-4D97-AF65-F5344CB8AC3E}">
        <p14:creationId xmlns:p14="http://schemas.microsoft.com/office/powerpoint/2010/main" val="53728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lvl="0"/>
            <a:r>
              <a:rPr lang="en-US" dirty="0"/>
              <a:t>Correlational study: Results</a:t>
            </a:r>
          </a:p>
        </p:txBody>
      </p:sp>
      <p:sp>
        <p:nvSpPr>
          <p:cNvPr id="14" name="Rectangle 1">
            <a:extLst>
              <a:ext uri="{FF2B5EF4-FFF2-40B4-BE49-F238E27FC236}">
                <a16:creationId xmlns:a16="http://schemas.microsoft.com/office/drawing/2014/main" xmlns="" id="{89757EDD-8C73-5F4F-828E-1981740F334A}"/>
              </a:ext>
            </a:extLst>
          </p:cNvPr>
          <p:cNvSpPr>
            <a:spLocks noChangeArrowheads="1"/>
          </p:cNvSpPr>
          <p:nvPr/>
        </p:nvSpPr>
        <p:spPr bwMode="auto">
          <a:xfrm>
            <a:off x="469900" y="18417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xmlns="" id="{31901781-6EC1-1142-97D5-D0C2B5A4D844}"/>
              </a:ext>
            </a:extLst>
          </p:cNvPr>
          <p:cNvPicPr>
            <a:picLocks noChangeAspect="1"/>
          </p:cNvPicPr>
          <p:nvPr/>
        </p:nvPicPr>
        <p:blipFill>
          <a:blip r:embed="rId3"/>
          <a:stretch>
            <a:fillRect/>
          </a:stretch>
        </p:blipFill>
        <p:spPr>
          <a:xfrm>
            <a:off x="114300" y="1619250"/>
            <a:ext cx="8915400" cy="3619500"/>
          </a:xfrm>
          <a:prstGeom prst="rect">
            <a:avLst/>
          </a:prstGeom>
        </p:spPr>
      </p:pic>
    </p:spTree>
    <p:extLst>
      <p:ext uri="{BB962C8B-B14F-4D97-AF65-F5344CB8AC3E}">
        <p14:creationId xmlns:p14="http://schemas.microsoft.com/office/powerpoint/2010/main" val="218872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8BE7ED36-C388-9B43-AC88-C0613C307BEA}"/>
              </a:ext>
            </a:extLst>
          </p:cNvPr>
          <p:cNvSpPr>
            <a:spLocks noGrp="1"/>
          </p:cNvSpPr>
          <p:nvPr>
            <p:ph idx="1"/>
          </p:nvPr>
        </p:nvSpPr>
        <p:spPr>
          <a:xfrm>
            <a:off x="442210" y="1228725"/>
            <a:ext cx="8094688" cy="4402054"/>
          </a:xfrm>
        </p:spPr>
        <p:txBody>
          <a:bodyPr/>
          <a:lstStyle/>
          <a:p>
            <a:r>
              <a:rPr lang="en-US" dirty="0"/>
              <a:t>After data collection from Qualtrics, data was cleaned and analyzed, correlational analyses were run in SPSS. </a:t>
            </a:r>
          </a:p>
          <a:p>
            <a:endParaRPr lang="en-US" dirty="0"/>
          </a:p>
          <a:p>
            <a:r>
              <a:rPr lang="en-US" dirty="0"/>
              <a:t>For the analogical reasoning tasks there were two matrices used to measure both creativity and analogical reasoning. </a:t>
            </a:r>
          </a:p>
          <a:p>
            <a:endParaRPr lang="en-US" dirty="0"/>
          </a:p>
          <a:p>
            <a:r>
              <a:rPr lang="en-US" dirty="0"/>
              <a:t>There was a statistically significant correlation between the Openness to Experience score on the HEXACO traits and the analogical reasoning task </a:t>
            </a:r>
          </a:p>
          <a:p>
            <a:pPr lvl="1"/>
            <a:r>
              <a:rPr lang="en-US" dirty="0"/>
              <a:t>(r= 0.279, </a:t>
            </a:r>
            <a:r>
              <a:rPr lang="en-US" i="1" dirty="0"/>
              <a:t>N</a:t>
            </a:r>
            <a:r>
              <a:rPr lang="en-US" dirty="0"/>
              <a:t>= 97, </a:t>
            </a:r>
            <a:r>
              <a:rPr lang="en-US" i="1" dirty="0"/>
              <a:t>p</a:t>
            </a:r>
            <a:r>
              <a:rPr lang="en-US" dirty="0"/>
              <a:t>= 0.007). </a:t>
            </a:r>
          </a:p>
          <a:p>
            <a:endParaRPr lang="en-US" dirty="0"/>
          </a:p>
          <a:p>
            <a:r>
              <a:rPr lang="en-US" dirty="0"/>
              <a:t>There was also a statistically significant correlation between the analogical reasoning task and the mental rotation tasks </a:t>
            </a:r>
          </a:p>
          <a:p>
            <a:pPr lvl="1"/>
            <a:r>
              <a:rPr lang="en-US" dirty="0"/>
              <a:t>(r=0.444, </a:t>
            </a:r>
            <a:r>
              <a:rPr lang="en-US" i="1" dirty="0"/>
              <a:t>N</a:t>
            </a:r>
            <a:r>
              <a:rPr lang="en-US" dirty="0"/>
              <a:t>=97, </a:t>
            </a:r>
            <a:r>
              <a:rPr lang="en-US" i="1" dirty="0"/>
              <a:t>p</a:t>
            </a:r>
            <a:r>
              <a:rPr lang="en-US" dirty="0"/>
              <a:t>=0.000). </a:t>
            </a:r>
          </a:p>
          <a:p>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Results</a:t>
            </a:r>
          </a:p>
        </p:txBody>
      </p:sp>
    </p:spTree>
    <p:extLst>
      <p:ext uri="{BB962C8B-B14F-4D97-AF65-F5344CB8AC3E}">
        <p14:creationId xmlns:p14="http://schemas.microsoft.com/office/powerpoint/2010/main" val="1252371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8BE7ED36-C388-9B43-AC88-C0613C307BEA}"/>
              </a:ext>
            </a:extLst>
          </p:cNvPr>
          <p:cNvSpPr>
            <a:spLocks noGrp="1"/>
          </p:cNvSpPr>
          <p:nvPr>
            <p:ph idx="1"/>
          </p:nvPr>
        </p:nvSpPr>
        <p:spPr>
          <a:xfrm>
            <a:off x="442210" y="1228725"/>
            <a:ext cx="8094688" cy="4402054"/>
          </a:xfrm>
        </p:spPr>
        <p:txBody>
          <a:bodyPr/>
          <a:lstStyle/>
          <a:p>
            <a:r>
              <a:rPr lang="en-US" dirty="0"/>
              <a:t>There was also a statistically significant, positive correlation between GRIT and HONESTY-HUMILITY, </a:t>
            </a:r>
          </a:p>
          <a:p>
            <a:pPr lvl="1"/>
            <a:r>
              <a:rPr lang="en-US" dirty="0"/>
              <a:t>r = .343, </a:t>
            </a:r>
            <a:r>
              <a:rPr lang="en-US" i="1" dirty="0"/>
              <a:t>N </a:t>
            </a:r>
            <a:r>
              <a:rPr lang="en-US" dirty="0"/>
              <a:t>= 97, </a:t>
            </a:r>
            <a:r>
              <a:rPr lang="en-US" i="1" dirty="0"/>
              <a:t>p</a:t>
            </a:r>
            <a:r>
              <a:rPr lang="en-US" dirty="0"/>
              <a:t>= 0.001. </a:t>
            </a:r>
          </a:p>
          <a:p>
            <a:endParaRPr lang="en-US" dirty="0"/>
          </a:p>
          <a:p>
            <a:r>
              <a:rPr lang="en-US" dirty="0"/>
              <a:t>There was a a statistically significant, positive correlation between the analogical reasoning tasks in the second matrix and the HONEST- HUMILITY score, </a:t>
            </a:r>
          </a:p>
          <a:p>
            <a:pPr lvl="1"/>
            <a:r>
              <a:rPr lang="en-US" dirty="0"/>
              <a:t>r= 0.332, </a:t>
            </a:r>
            <a:r>
              <a:rPr lang="en-US" i="1" dirty="0"/>
              <a:t>N </a:t>
            </a:r>
            <a:r>
              <a:rPr lang="en-US" dirty="0"/>
              <a:t>= 97, </a:t>
            </a:r>
            <a:r>
              <a:rPr lang="en-US" i="1" dirty="0"/>
              <a:t>p </a:t>
            </a:r>
            <a:r>
              <a:rPr lang="en-US" dirty="0"/>
              <a:t>= 0.001. </a:t>
            </a:r>
          </a:p>
          <a:p>
            <a:pPr marL="0" indent="0">
              <a:buNone/>
            </a:pPr>
            <a:endParaRPr lang="en-US" dirty="0"/>
          </a:p>
          <a:p>
            <a:r>
              <a:rPr lang="en-US" dirty="0"/>
              <a:t>In addition, we used the mean score of the Honesty-Humility factor to create high (&gt;33) and low (&lt;32) groups. </a:t>
            </a:r>
          </a:p>
          <a:p>
            <a:endParaRPr lang="en-US" dirty="0"/>
          </a:p>
          <a:p>
            <a:r>
              <a:rPr lang="en-US" dirty="0"/>
              <a:t>Running an ANCOVA,  using high low groups as a fixed factor, there was a statistically significant difference in the means of the analogical reasoning tasks between the two groups:</a:t>
            </a:r>
          </a:p>
          <a:p>
            <a:pPr lvl="1"/>
            <a:r>
              <a:rPr lang="en-US" i="1" dirty="0"/>
              <a:t>F</a:t>
            </a:r>
            <a:r>
              <a:rPr lang="en-US" dirty="0"/>
              <a:t>(2,94) = 7.046, </a:t>
            </a:r>
            <a:r>
              <a:rPr lang="en-US" i="1" dirty="0"/>
              <a:t>p </a:t>
            </a:r>
            <a:r>
              <a:rPr lang="en-US" dirty="0"/>
              <a:t>= 0.001. </a:t>
            </a:r>
          </a:p>
          <a:p>
            <a:endParaRPr lang="en-US" dirty="0"/>
          </a:p>
          <a:p>
            <a:endParaRPr lang="en-US" dirty="0"/>
          </a:p>
        </p:txBody>
      </p:sp>
      <p:sp>
        <p:nvSpPr>
          <p:cNvPr id="2" name="Title 1"/>
          <p:cNvSpPr>
            <a:spLocks noGrp="1"/>
          </p:cNvSpPr>
          <p:nvPr>
            <p:ph type="title"/>
          </p:nvPr>
        </p:nvSpPr>
        <p:spPr>
          <a:prstGeom prst="rect">
            <a:avLst/>
          </a:prstGeom>
        </p:spPr>
        <p:txBody>
          <a:bodyPr/>
          <a:lstStyle/>
          <a:p>
            <a:pPr lvl="0"/>
            <a:r>
              <a:rPr lang="en-US" dirty="0"/>
              <a:t>Correlational study: Results</a:t>
            </a:r>
          </a:p>
        </p:txBody>
      </p:sp>
    </p:spTree>
    <p:extLst>
      <p:ext uri="{BB962C8B-B14F-4D97-AF65-F5344CB8AC3E}">
        <p14:creationId xmlns:p14="http://schemas.microsoft.com/office/powerpoint/2010/main" val="93035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8BE7ED36-C388-9B43-AC88-C0613C307BEA}"/>
              </a:ext>
            </a:extLst>
          </p:cNvPr>
          <p:cNvSpPr>
            <a:spLocks noGrp="1"/>
          </p:cNvSpPr>
          <p:nvPr>
            <p:ph idx="1"/>
          </p:nvPr>
        </p:nvSpPr>
        <p:spPr>
          <a:xfrm>
            <a:off x="442210" y="1228725"/>
            <a:ext cx="8094688" cy="4402054"/>
          </a:xfrm>
        </p:spPr>
        <p:txBody>
          <a:bodyPr/>
          <a:lstStyle/>
          <a:p>
            <a:r>
              <a:rPr lang="en-US" dirty="0"/>
              <a:t>The results of this correlational study confirmed that there was a statistically significant positive correlation between Honesty-Humility and an individual’s creativity levels. </a:t>
            </a:r>
          </a:p>
          <a:p>
            <a:endParaRPr lang="en-US" dirty="0"/>
          </a:p>
          <a:p>
            <a:r>
              <a:rPr lang="en-US" dirty="0"/>
              <a:t>Also, there was a statistically significant positive correlation between Openness to Experience and a subject’s performance on the analogical reasoning tasks. </a:t>
            </a:r>
          </a:p>
          <a:p>
            <a:endParaRPr lang="en-US" dirty="0"/>
          </a:p>
          <a:p>
            <a:endParaRPr lang="en-US" dirty="0"/>
          </a:p>
        </p:txBody>
      </p:sp>
      <p:sp>
        <p:nvSpPr>
          <p:cNvPr id="2" name="Title 1"/>
          <p:cNvSpPr>
            <a:spLocks noGrp="1"/>
          </p:cNvSpPr>
          <p:nvPr>
            <p:ph type="title"/>
          </p:nvPr>
        </p:nvSpPr>
        <p:spPr>
          <a:prstGeom prst="rect">
            <a:avLst/>
          </a:prstGeom>
        </p:spPr>
        <p:txBody>
          <a:bodyPr/>
          <a:lstStyle/>
          <a:p>
            <a:pPr lvl="0"/>
            <a:r>
              <a:rPr lang="en-US" dirty="0"/>
              <a:t>CONCLUSION</a:t>
            </a:r>
          </a:p>
        </p:txBody>
      </p:sp>
    </p:spTree>
    <p:extLst>
      <p:ext uri="{BB962C8B-B14F-4D97-AF65-F5344CB8AC3E}">
        <p14:creationId xmlns:p14="http://schemas.microsoft.com/office/powerpoint/2010/main" val="305489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8BE7ED36-C388-9B43-AC88-C0613C307BEA}"/>
              </a:ext>
            </a:extLst>
          </p:cNvPr>
          <p:cNvSpPr>
            <a:spLocks noGrp="1"/>
          </p:cNvSpPr>
          <p:nvPr>
            <p:ph idx="1"/>
          </p:nvPr>
        </p:nvSpPr>
        <p:spPr>
          <a:xfrm>
            <a:off x="442210" y="1228725"/>
            <a:ext cx="8094688" cy="4402054"/>
          </a:xfrm>
        </p:spPr>
        <p:txBody>
          <a:bodyPr/>
          <a:lstStyle/>
          <a:p>
            <a:r>
              <a:rPr lang="en-US" dirty="0"/>
              <a:t>This information was relevant for informing the design of our subsequent experiment to determine whether the sequencing of content with analogical/creative reasoning tasks and/or mental rotation tasks effects the learning outcomes of medical decision-making expertise within the domain of critical care.</a:t>
            </a:r>
          </a:p>
          <a:p>
            <a:endParaRPr lang="en-US" dirty="0"/>
          </a:p>
          <a:p>
            <a:r>
              <a:rPr lang="en-US" dirty="0"/>
              <a:t>With this data, we expect to make significant strides towards validating a transdisciplinary pedagogical design template that could become part of the suite of tools integrated into the dashboard of GIFT’s authoring tools. </a:t>
            </a:r>
          </a:p>
          <a:p>
            <a:endParaRPr lang="en-US" dirty="0"/>
          </a:p>
          <a:p>
            <a:endParaRPr lang="en-US" dirty="0"/>
          </a:p>
        </p:txBody>
      </p:sp>
      <p:sp>
        <p:nvSpPr>
          <p:cNvPr id="2" name="Title 1"/>
          <p:cNvSpPr>
            <a:spLocks noGrp="1"/>
          </p:cNvSpPr>
          <p:nvPr>
            <p:ph type="title"/>
          </p:nvPr>
        </p:nvSpPr>
        <p:spPr>
          <a:prstGeom prst="rect">
            <a:avLst/>
          </a:prstGeom>
        </p:spPr>
        <p:txBody>
          <a:bodyPr/>
          <a:lstStyle/>
          <a:p>
            <a:pPr lvl="0"/>
            <a:r>
              <a:rPr lang="en-US" dirty="0"/>
              <a:t>CONCLUSION</a:t>
            </a:r>
          </a:p>
        </p:txBody>
      </p:sp>
      <p:pic>
        <p:nvPicPr>
          <p:cNvPr id="3" name="Picture 2">
            <a:extLst>
              <a:ext uri="{FF2B5EF4-FFF2-40B4-BE49-F238E27FC236}">
                <a16:creationId xmlns:a16="http://schemas.microsoft.com/office/drawing/2014/main" xmlns="" id="{11E51386-1D7B-4EB4-81DB-C066B429C0DF}"/>
              </a:ext>
            </a:extLst>
          </p:cNvPr>
          <p:cNvPicPr>
            <a:picLocks noChangeAspect="1"/>
          </p:cNvPicPr>
          <p:nvPr/>
        </p:nvPicPr>
        <p:blipFill>
          <a:blip r:embed="rId3"/>
          <a:stretch>
            <a:fillRect/>
          </a:stretch>
        </p:blipFill>
        <p:spPr>
          <a:xfrm>
            <a:off x="2984178" y="4614361"/>
            <a:ext cx="2857500" cy="1190625"/>
          </a:xfrm>
          <a:prstGeom prst="rect">
            <a:avLst/>
          </a:prstGeom>
        </p:spPr>
      </p:pic>
    </p:spTree>
    <p:extLst>
      <p:ext uri="{BB962C8B-B14F-4D97-AF65-F5344CB8AC3E}">
        <p14:creationId xmlns:p14="http://schemas.microsoft.com/office/powerpoint/2010/main" val="187429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981" y="3033554"/>
            <a:ext cx="5941019" cy="506411"/>
          </a:xfrm>
          <a:prstGeom prst="rect">
            <a:avLst/>
          </a:prstGeom>
        </p:spPr>
        <p:txBody>
          <a:bodyPr/>
          <a:lstStyle/>
          <a:p>
            <a:pPr lvl="0"/>
            <a:r>
              <a:rPr lang="en-US" sz="3600" dirty="0"/>
              <a:t>Questions?</a:t>
            </a:r>
          </a:p>
        </p:txBody>
      </p:sp>
    </p:spTree>
    <p:extLst>
      <p:ext uri="{BB962C8B-B14F-4D97-AF65-F5344CB8AC3E}">
        <p14:creationId xmlns:p14="http://schemas.microsoft.com/office/powerpoint/2010/main" val="252008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1570" y="1482725"/>
            <a:ext cx="8094688" cy="4714874"/>
          </a:xfrm>
        </p:spPr>
        <p:txBody>
          <a:bodyPr/>
          <a:lstStyle/>
          <a:p>
            <a:pPr lvl="0"/>
            <a:r>
              <a:rPr lang="en-US" dirty="0"/>
              <a:t>Introduction</a:t>
            </a:r>
          </a:p>
          <a:p>
            <a:pPr lvl="1"/>
            <a:r>
              <a:rPr lang="en-US" dirty="0"/>
              <a:t>Accelerating learning for TC3 via GIFT</a:t>
            </a:r>
          </a:p>
          <a:p>
            <a:pPr marL="228600" lvl="1" indent="0">
              <a:buNone/>
            </a:pPr>
            <a:endParaRPr lang="en-US" dirty="0"/>
          </a:p>
          <a:p>
            <a:pPr lvl="0"/>
            <a:r>
              <a:rPr lang="en-US" dirty="0"/>
              <a:t>Analogical Reasoning and</a:t>
            </a:r>
          </a:p>
          <a:p>
            <a:pPr marL="0" lvl="0" indent="0">
              <a:buNone/>
            </a:pPr>
            <a:r>
              <a:rPr lang="en-US" dirty="0"/>
              <a:t>          Decision-Making</a:t>
            </a:r>
          </a:p>
          <a:p>
            <a:pPr lvl="1"/>
            <a:r>
              <a:rPr lang="en-US" dirty="0"/>
              <a:t>Cognitive Tasks</a:t>
            </a:r>
          </a:p>
          <a:p>
            <a:pPr lvl="1"/>
            <a:r>
              <a:rPr lang="en-US" dirty="0"/>
              <a:t>Accelerated Learning</a:t>
            </a:r>
          </a:p>
          <a:p>
            <a:pPr lvl="1"/>
            <a:r>
              <a:rPr lang="en-US" dirty="0"/>
              <a:t>Personality and Academic Performance</a:t>
            </a:r>
          </a:p>
          <a:p>
            <a:pPr lvl="1"/>
            <a:endParaRPr lang="en-US" dirty="0"/>
          </a:p>
          <a:p>
            <a:pPr lvl="0"/>
            <a:r>
              <a:rPr lang="en-US" dirty="0"/>
              <a:t>Correlational Study </a:t>
            </a:r>
          </a:p>
          <a:p>
            <a:pPr lvl="1"/>
            <a:r>
              <a:rPr lang="en-US" dirty="0"/>
              <a:t>Research Question and Hypothesis</a:t>
            </a:r>
          </a:p>
          <a:p>
            <a:pPr lvl="1"/>
            <a:r>
              <a:rPr lang="en-US" dirty="0"/>
              <a:t>Participants and Apparatus </a:t>
            </a:r>
          </a:p>
          <a:p>
            <a:pPr lvl="1"/>
            <a:r>
              <a:rPr lang="en-US" dirty="0"/>
              <a:t>Research Design and Procedure</a:t>
            </a:r>
          </a:p>
          <a:p>
            <a:pPr lvl="1"/>
            <a:r>
              <a:rPr lang="en-US" dirty="0"/>
              <a:t>Results</a:t>
            </a:r>
          </a:p>
          <a:p>
            <a:pPr lvl="1"/>
            <a:endParaRPr lang="en-US" dirty="0"/>
          </a:p>
          <a:p>
            <a:pPr lvl="0"/>
            <a:r>
              <a:rPr lang="en-US" dirty="0"/>
              <a:t>Conclusion and Recommendations for Future Research </a:t>
            </a:r>
          </a:p>
          <a:p>
            <a:pPr lvl="1"/>
            <a:r>
              <a:rPr lang="en-US" dirty="0"/>
              <a:t>GIFT in Experiment Study</a:t>
            </a:r>
          </a:p>
          <a:p>
            <a:pPr lvl="1"/>
            <a:endParaRPr lang="en-US" dirty="0"/>
          </a:p>
          <a:p>
            <a:pPr lvl="1"/>
            <a:endParaRPr lang="en-US" dirty="0"/>
          </a:p>
          <a:p>
            <a:pPr lvl="2"/>
            <a:endParaRPr lang="en-US" dirty="0"/>
          </a:p>
        </p:txBody>
      </p:sp>
      <p:sp>
        <p:nvSpPr>
          <p:cNvPr id="3" name="Title 2"/>
          <p:cNvSpPr>
            <a:spLocks noGrp="1"/>
          </p:cNvSpPr>
          <p:nvPr>
            <p:ph type="title"/>
          </p:nvPr>
        </p:nvSpPr>
        <p:spPr>
          <a:xfrm>
            <a:off x="1601490" y="294959"/>
            <a:ext cx="5941019" cy="506411"/>
          </a:xfrm>
        </p:spPr>
        <p:txBody>
          <a:bodyPr/>
          <a:lstStyle/>
          <a:p>
            <a:r>
              <a:rPr lang="en-US" dirty="0"/>
              <a:t>Agenda </a:t>
            </a:r>
          </a:p>
        </p:txBody>
      </p:sp>
      <p:pic>
        <p:nvPicPr>
          <p:cNvPr id="2" name="Picture 1">
            <a:extLst>
              <a:ext uri="{FF2B5EF4-FFF2-40B4-BE49-F238E27FC236}">
                <a16:creationId xmlns:a16="http://schemas.microsoft.com/office/drawing/2014/main" xmlns="" id="{9EE78435-4B8D-4101-A681-8F10EE43BE5D}"/>
              </a:ext>
            </a:extLst>
          </p:cNvPr>
          <p:cNvPicPr>
            <a:picLocks noChangeAspect="1"/>
          </p:cNvPicPr>
          <p:nvPr/>
        </p:nvPicPr>
        <p:blipFill>
          <a:blip r:embed="rId3"/>
          <a:stretch>
            <a:fillRect/>
          </a:stretch>
        </p:blipFill>
        <p:spPr>
          <a:xfrm>
            <a:off x="4924409" y="1963989"/>
            <a:ext cx="3818021" cy="2489146"/>
          </a:xfrm>
          <a:prstGeom prst="rect">
            <a:avLst/>
          </a:prstGeom>
        </p:spPr>
      </p:pic>
    </p:spTree>
    <p:extLst>
      <p:ext uri="{BB962C8B-B14F-4D97-AF65-F5344CB8AC3E}">
        <p14:creationId xmlns:p14="http://schemas.microsoft.com/office/powerpoint/2010/main" val="7909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8BE7ED36-C388-9B43-AC88-C0613C307BEA}"/>
              </a:ext>
            </a:extLst>
          </p:cNvPr>
          <p:cNvSpPr>
            <a:spLocks noGrp="1"/>
          </p:cNvSpPr>
          <p:nvPr>
            <p:ph idx="1"/>
          </p:nvPr>
        </p:nvSpPr>
        <p:spPr>
          <a:xfrm>
            <a:off x="442210" y="1228725"/>
            <a:ext cx="8094688" cy="4402054"/>
          </a:xfrm>
        </p:spPr>
        <p:txBody>
          <a:bodyPr/>
          <a:lstStyle/>
          <a:p>
            <a:r>
              <a:rPr lang="en-US" dirty="0"/>
              <a:t>Research was sponsored by the Army Research Laboratory and was accomplished under Cooperative Agreement Number W911NF-17-2-0152. The views and conclusions contained in this document are those of the authors and should not be interpreted as representing the official policies, either expressed or implied, of the Army Research Laboratory or the U.S. Government. The U.S. Government is authorized to reproduce and distribute reprints for Government purposes notwithstanding any copyright notation herein</a:t>
            </a:r>
            <a:r>
              <a:rPr lang="en-US" i="1" dirty="0"/>
              <a:t>. </a:t>
            </a:r>
            <a:endParaRPr lang="en-US" dirty="0"/>
          </a:p>
          <a:p>
            <a:endParaRPr lang="en-US" dirty="0"/>
          </a:p>
          <a:p>
            <a:endParaRPr lang="en-US" dirty="0"/>
          </a:p>
        </p:txBody>
      </p:sp>
      <p:sp>
        <p:nvSpPr>
          <p:cNvPr id="2" name="Title 1"/>
          <p:cNvSpPr>
            <a:spLocks noGrp="1"/>
          </p:cNvSpPr>
          <p:nvPr>
            <p:ph type="title"/>
          </p:nvPr>
        </p:nvSpPr>
        <p:spPr>
          <a:prstGeom prst="rect">
            <a:avLst/>
          </a:prstGeom>
        </p:spPr>
        <p:txBody>
          <a:bodyPr/>
          <a:lstStyle/>
          <a:p>
            <a:pPr lvl="0"/>
            <a:r>
              <a:rPr lang="en-US" dirty="0"/>
              <a:t>ACKNOWELDGEMENTS</a:t>
            </a:r>
          </a:p>
        </p:txBody>
      </p:sp>
    </p:spTree>
    <p:extLst>
      <p:ext uri="{BB962C8B-B14F-4D97-AF65-F5344CB8AC3E}">
        <p14:creationId xmlns:p14="http://schemas.microsoft.com/office/powerpoint/2010/main" val="182235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5805B3-B856-47FB-B748-B8F294B56F10}"/>
              </a:ext>
            </a:extLst>
          </p:cNvPr>
          <p:cNvSpPr>
            <a:spLocks noGrp="1"/>
          </p:cNvSpPr>
          <p:nvPr>
            <p:ph idx="1"/>
          </p:nvPr>
        </p:nvSpPr>
        <p:spPr/>
        <p:txBody>
          <a:bodyPr/>
          <a:lstStyle/>
          <a:p>
            <a:r>
              <a:rPr lang="en-US" dirty="0">
                <a:hlinkClick r:id="rId2"/>
              </a:rPr>
              <a:t>https://www.google.com/search?q=Learning&amp;safe=active&amp;source=lnms&amp;tbm=isch&amp;sa=X&amp;ved=0ahUKEwiZutWkzaDiAhUSh-AKHdJODJQQ_AUIDigB&amp;biw=1280&amp;bih=610#imgrc=Jw3X_gyUJSjYTM:</a:t>
            </a:r>
            <a:endParaRPr lang="en-US" dirty="0"/>
          </a:p>
          <a:p>
            <a:r>
              <a:rPr lang="en-US" dirty="0">
                <a:hlinkClick r:id="rId3"/>
              </a:rPr>
              <a:t>https://www.google.com/search?q=HEXACO&amp;safe=active&amp;source=lnms&amp;tbm=isch&amp;sa=X&amp;ved=0ahUKEwjdqqvTzqDiAhWwhOAKHSygDXgQ_AUIDigB&amp;biw=1280&amp;bih=610#imgrc=F7lhiECJr6SYHM:</a:t>
            </a:r>
            <a:endParaRPr lang="en-US" dirty="0"/>
          </a:p>
        </p:txBody>
      </p:sp>
      <p:sp>
        <p:nvSpPr>
          <p:cNvPr id="3" name="Title 2">
            <a:extLst>
              <a:ext uri="{FF2B5EF4-FFF2-40B4-BE49-F238E27FC236}">
                <a16:creationId xmlns:a16="http://schemas.microsoft.com/office/drawing/2014/main" xmlns="" id="{ACB77353-3AF4-4A8F-A6E6-850A853BECC1}"/>
              </a:ext>
            </a:extLst>
          </p:cNvPr>
          <p:cNvSpPr>
            <a:spLocks noGrp="1"/>
          </p:cNvSpPr>
          <p:nvPr>
            <p:ph type="title"/>
          </p:nvPr>
        </p:nvSpPr>
        <p:spPr/>
        <p:txBody>
          <a:bodyPr/>
          <a:lstStyle/>
          <a:p>
            <a:r>
              <a:rPr lang="en-US" dirty="0"/>
              <a:t>Images References</a:t>
            </a:r>
          </a:p>
        </p:txBody>
      </p:sp>
    </p:spTree>
    <p:extLst>
      <p:ext uri="{BB962C8B-B14F-4D97-AF65-F5344CB8AC3E}">
        <p14:creationId xmlns:p14="http://schemas.microsoft.com/office/powerpoint/2010/main" val="6186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Tactical Combat Casualty Care (TC3) is taught to members of the United States military at all levels to ensure Soldier safety. </a:t>
            </a:r>
          </a:p>
          <a:p>
            <a:endParaRPr lang="en-US" dirty="0"/>
          </a:p>
          <a:p>
            <a:r>
              <a:rPr lang="en-US" dirty="0"/>
              <a:t>It is the process of responding to a casualty in the middle of a combat engagement. </a:t>
            </a:r>
          </a:p>
          <a:p>
            <a:endParaRPr lang="en-US" dirty="0"/>
          </a:p>
          <a:p>
            <a:r>
              <a:rPr lang="en-US" dirty="0"/>
              <a:t>The United States Army utilizes medical training programs to educate and evaluate TC3 for all Soldiers. </a:t>
            </a:r>
          </a:p>
          <a:p>
            <a:endParaRPr lang="en-US" dirty="0"/>
          </a:p>
          <a:p>
            <a:r>
              <a:rPr lang="en-US" dirty="0"/>
              <a:t>According to the Department of Defense, there are currently over one million US Army Soldiers which means that each of those Soldiers have experienced some basic level of TC3 during their Army service (DOD, 2018).</a:t>
            </a:r>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372298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Improvement in the education of TC3 is essential to help ensure Soldier safety and begin to lower the 90% of combat related deaths that occur before the injured Soldier reaches higher level medical care (Kotwal, 2011). </a:t>
            </a:r>
          </a:p>
          <a:p>
            <a:endParaRPr lang="en-US" dirty="0"/>
          </a:p>
          <a:p>
            <a:r>
              <a:rPr lang="en-US" dirty="0"/>
              <a:t>The Army is also making the shift to more digital and online training to expediate learning and save on costs of hands on training for each Soldier (</a:t>
            </a:r>
            <a:r>
              <a:rPr lang="en-US" dirty="0" err="1"/>
              <a:t>Army.Mil</a:t>
            </a:r>
            <a:r>
              <a:rPr lang="en-US" dirty="0"/>
              <a:t>, 2013). </a:t>
            </a:r>
          </a:p>
          <a:p>
            <a:endParaRPr lang="en-US" dirty="0"/>
          </a:p>
          <a:p>
            <a:r>
              <a:rPr lang="en-US" dirty="0"/>
              <a:t>The balance that must be struck in the future of army training is mitigating the expense while ensuring that adequate training is being distributed to all personnel. </a:t>
            </a:r>
          </a:p>
          <a:p>
            <a:endParaRPr lang="en-US" dirty="0"/>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58441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Adaptive online educational tools are the way forward for the Army to expediate learning and is an explicit effort of the Army Research Lab’s Essential Research Area.</a:t>
            </a:r>
          </a:p>
          <a:p>
            <a:endParaRPr lang="en-US" dirty="0"/>
          </a:p>
          <a:p>
            <a:r>
              <a:rPr lang="en-US" dirty="0"/>
              <a:t>In the effort of supporting expertise development, Jung (2016) and Hoffman et al., (2013) recommend fostering high-level reasoning skills. </a:t>
            </a:r>
          </a:p>
          <a:p>
            <a:endParaRPr lang="en-US" dirty="0"/>
          </a:p>
          <a:p>
            <a:r>
              <a:rPr lang="en-US" dirty="0"/>
              <a:t>According to the Center for Advancement of Learning and Assessment, higher order thinking skills include critical, logical, reflective, metacognitive, and </a:t>
            </a:r>
            <a:r>
              <a:rPr lang="en-US" dirty="0">
                <a:highlight>
                  <a:srgbClr val="FFFF00"/>
                </a:highlight>
              </a:rPr>
              <a:t>creative thinking</a:t>
            </a:r>
            <a:r>
              <a:rPr lang="en-US" dirty="0"/>
              <a:t>, and are activated when individuals encounter unfamiliar problems, uncertainties, questions, or dilemmas. </a:t>
            </a:r>
          </a:p>
          <a:p>
            <a:endParaRPr lang="en-US" dirty="0"/>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386835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Within this framework, then, supporting an accelerated learning pathway to develop the cognitive skills of an expert includes supporting the development of creative thinking--specifically creative reasoning-- a core element of cognitive readiness. </a:t>
            </a:r>
          </a:p>
          <a:p>
            <a:endParaRPr lang="en-US" dirty="0"/>
          </a:p>
          <a:p>
            <a:r>
              <a:rPr lang="en-US" dirty="0"/>
              <a:t>We conceptualize an accelerated learning pathway as a pedagogical design template that would be used to accelerate learning in an adaptive instruction system (AIS) that would sequence adaption of instruction according to salient learner traits, in this case personality traits. </a:t>
            </a:r>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187625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Pedagogical design templates contain: </a:t>
            </a:r>
          </a:p>
          <a:p>
            <a:endParaRPr lang="en-US" dirty="0"/>
          </a:p>
          <a:p>
            <a:pPr lvl="1"/>
            <a:r>
              <a:rPr lang="en-US" dirty="0"/>
              <a:t>specific, ready-to-be-used content, and/or</a:t>
            </a:r>
          </a:p>
          <a:p>
            <a:pPr lvl="1"/>
            <a:r>
              <a:rPr lang="en-US" dirty="0"/>
              <a:t>information to inform pedagogical decision-making and instruction </a:t>
            </a:r>
          </a:p>
          <a:p>
            <a:pPr lvl="1"/>
            <a:r>
              <a:rPr lang="en-US" dirty="0"/>
              <a:t>that may or may not align to specific learning theories but </a:t>
            </a:r>
          </a:p>
          <a:p>
            <a:pPr lvl="1"/>
            <a:r>
              <a:rPr lang="en-US" dirty="0"/>
              <a:t>can simply and streamline pedagogical planning and designs (Dobozy &amp; Dalziel, 2016)</a:t>
            </a:r>
          </a:p>
          <a:p>
            <a:pPr lvl="1"/>
            <a:r>
              <a:rPr lang="en-US" dirty="0"/>
              <a:t>a useful tool for supporting transdisciplinary learning in adaptive instructional systems (AISs) such as the Generalized Intelligent Framework for Tutoring system (GIFT). </a:t>
            </a:r>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130019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69FABA-ABDD-D74D-8B52-19E076AC4306}"/>
              </a:ext>
            </a:extLst>
          </p:cNvPr>
          <p:cNvSpPr>
            <a:spLocks noGrp="1"/>
          </p:cNvSpPr>
          <p:nvPr>
            <p:ph idx="1"/>
          </p:nvPr>
        </p:nvSpPr>
        <p:spPr/>
        <p:txBody>
          <a:bodyPr/>
          <a:lstStyle/>
          <a:p>
            <a:r>
              <a:rPr lang="en-US" dirty="0"/>
              <a:t>The first step in developing a pedagogical design template that would support accelerated medical expertise in an AIS includes understanding what learner traits are correlated with analogical and creative reasoning. </a:t>
            </a:r>
          </a:p>
          <a:p>
            <a:endParaRPr lang="en-US" dirty="0"/>
          </a:p>
          <a:p>
            <a:r>
              <a:rPr lang="en-US" dirty="0"/>
              <a:t>Accordingly, our first experiment sought to determine whether there were significant positive correlations between personality traits as measured by the HEXACO with mental rotation tasks and analogical reasoning tasks—two approaches to measure an individual’s creative and analogical reasoning skills. </a:t>
            </a:r>
          </a:p>
          <a:p>
            <a:endParaRPr lang="en-US" dirty="0"/>
          </a:p>
          <a:p>
            <a:r>
              <a:rPr lang="en-US" dirty="0"/>
              <a:t>Our paper, and this presentation, reports on our initial findings derived from our first correlational study conducted at the United States Military Academy in the fall of 2018. </a:t>
            </a:r>
          </a:p>
          <a:p>
            <a:pPr marL="0" indent="0">
              <a:buNone/>
            </a:pPr>
            <a:endParaRPr lang="en-US" dirty="0"/>
          </a:p>
        </p:txBody>
      </p:sp>
      <p:sp>
        <p:nvSpPr>
          <p:cNvPr id="2" name="Title 1"/>
          <p:cNvSpPr>
            <a:spLocks noGrp="1"/>
          </p:cNvSpPr>
          <p:nvPr>
            <p:ph type="title"/>
          </p:nvPr>
        </p:nvSpPr>
        <p:spPr>
          <a:prstGeom prst="rect">
            <a:avLst/>
          </a:prstGeom>
        </p:spPr>
        <p:txBody>
          <a:bodyPr/>
          <a:lstStyle/>
          <a:p>
            <a:pPr lvl="0"/>
            <a:r>
              <a:rPr lang="en-US" dirty="0"/>
              <a:t>Introduction</a:t>
            </a:r>
          </a:p>
        </p:txBody>
      </p:sp>
    </p:spTree>
    <p:extLst>
      <p:ext uri="{BB962C8B-B14F-4D97-AF65-F5344CB8AC3E}">
        <p14:creationId xmlns:p14="http://schemas.microsoft.com/office/powerpoint/2010/main" val="1652221366"/>
      </p:ext>
    </p:extLst>
  </p:cSld>
  <p:clrMapOvr>
    <a:masterClrMapping/>
  </p:clrMapOvr>
</p:sld>
</file>

<file path=ppt/theme/theme1.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NCLASSIFIED//FOR OFFICIAL USE ONLY">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PPROVED FOR PUBLIC RELEAS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Group xmlns="8acc76ce-4927-4c10-947a-54b615abcc3a">PowerPoint</Group>
    <Display_x0020_Name xmlns="8acc76ce-4927-4c10-947a-54b615abcc3a">CCDC Soldier Center – PowerPoint (Briefing) – Standard Format</Display_x0020_Name>
    <ImageCreateDate xmlns="http://schemas.microsoft.com/sharepoint/v3" xsi:nil="true"/>
    <Organization xmlns="2c061caa-ac96-4ed1-b74a-abb1169dd94c">NSRDEC</Organization>
    <Description xmlns="http://schemas.microsoft.com/sharepoint/v3" xsi:nil="true"/>
    <Desktop xmlns="8acc76ce-4927-4c10-947a-54b615abcc3a">Both</Desktop>
    <DL_Link xmlns="8acc76ce-4927-4c10-947a-54b615abcc3a">
      <Url>https://rdecom.apgea.army.mil/_layouts/download.aspx?SourceUrl=https://rdecom.apgea.army.mil/BP/BrandItems/PowerPoint_Template_SOL.pptx</Url>
      <Description>DOWNLOAD</Description>
    </DL_Link>
    <FileType0 xmlns="8acc76ce-4927-4c10-947a-54b615abcc3a">pptx</FileType0>
    <SortOrder xmlns="8acc76ce-4927-4c10-947a-54b615abcc3a">04 – PowerPoint (Briefing) Templates</SortOrder>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F177B2FE6EB01A4CB29C652E415E2656" ma:contentTypeVersion="11" ma:contentTypeDescription="Upload an image or a photograph." ma:contentTypeScope="" ma:versionID="c9913846006df353b04b145b9ec10db2">
  <xsd:schema xmlns:xsd="http://www.w3.org/2001/XMLSchema" xmlns:xs="http://www.w3.org/2001/XMLSchema" xmlns:p="http://schemas.microsoft.com/office/2006/metadata/properties" xmlns:ns1="http://schemas.microsoft.com/sharepoint/v3" xmlns:ns2="2c061caa-ac96-4ed1-b74a-abb1169dd94c" xmlns:ns3="8acc76ce-4927-4c10-947a-54b615abcc3a" targetNamespace="http://schemas.microsoft.com/office/2006/metadata/properties" ma:root="true" ma:fieldsID="af5330fca2d02548508af8ef72978ec5" ns1:_="" ns2:_="" ns3:_="">
    <xsd:import namespace="http://schemas.microsoft.com/sharepoint/v3"/>
    <xsd:import namespace="2c061caa-ac96-4ed1-b74a-abb1169dd94c"/>
    <xsd:import namespace="8acc76ce-4927-4c10-947a-54b615abcc3a"/>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Organization" minOccurs="0"/>
                <xsd:element ref="ns2:SharedWithUsers" minOccurs="0"/>
                <xsd:element ref="ns3:Display_x0020_Name" minOccurs="0"/>
                <xsd:element ref="ns3:Desktop" minOccurs="0"/>
                <xsd:element ref="ns3:Group" minOccurs="0"/>
                <xsd:element ref="ns3:DL_Link" minOccurs="0"/>
                <xsd:element ref="ns3:FileType0" minOccurs="0"/>
                <xsd:element ref="ns3:Sor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061caa-ac96-4ed1-b74a-abb1169dd94c" elementFormDefault="qualified">
    <xsd:import namespace="http://schemas.microsoft.com/office/2006/documentManagement/types"/>
    <xsd:import namespace="http://schemas.microsoft.com/office/infopath/2007/PartnerControls"/>
    <xsd:element name="Organization" ma:index="26" nillable="true" ma:displayName="Organization" ma:default="HQ RDECOM" ma:format="Dropdown" ma:internalName="Organization">
      <xsd:simpleType>
        <xsd:restriction base="dms:Choice">
          <xsd:enumeration value="All"/>
          <xsd:enumeration value="HQ RDECOM"/>
          <xsd:enumeration value="AMRDEC"/>
          <xsd:enumeration value="AMSAA"/>
          <xsd:enumeration value="ARDEC"/>
          <xsd:enumeration value="ARL"/>
          <xsd:enumeration value="CERDEC"/>
          <xsd:enumeration value="ECBC"/>
          <xsd:enumeration value="NSRDEC"/>
          <xsd:enumeration value="TARDEC"/>
        </xsd:restriction>
      </xsd:simpleType>
    </xsd:element>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cc76ce-4927-4c10-947a-54b615abcc3a" elementFormDefault="qualified">
    <xsd:import namespace="http://schemas.microsoft.com/office/2006/documentManagement/types"/>
    <xsd:import namespace="http://schemas.microsoft.com/office/infopath/2007/PartnerControls"/>
    <xsd:element name="Display_x0020_Name" ma:index="28" nillable="true" ma:displayName="Display Name" ma:internalName="Display_x0020_Name">
      <xsd:simpleType>
        <xsd:restriction base="dms:Text">
          <xsd:maxLength value="255"/>
        </xsd:restriction>
      </xsd:simpleType>
    </xsd:element>
    <xsd:element name="Desktop" ma:index="29" nillable="true" ma:displayName="Tab" ma:format="Dropdown" ma:internalName="Desktop">
      <xsd:simpleType>
        <xsd:restriction base="dms:Choice">
          <xsd:enumeration value="Professional"/>
          <xsd:enumeration value="Both"/>
        </xsd:restriction>
      </xsd:simpleType>
    </xsd:element>
    <xsd:element name="Group" ma:index="30" nillable="true" ma:displayName="Group" ma:format="Dropdown" ma:internalName="Group">
      <xsd:simpleType>
        <xsd:restriction base="dms:Choice">
          <xsd:enumeration value="Army Logo"/>
          <xsd:enumeration value="Bi-Fold Brochure"/>
          <xsd:enumeration value="Bio"/>
          <xsd:enumeration value="Business Card"/>
          <xsd:enumeration value="Command Lineage"/>
          <xsd:enumeration value="Fact Sheet"/>
          <xsd:enumeration value="Large Poster"/>
          <xsd:enumeration value="Small Poster"/>
          <xsd:enumeration value="Specific Lineage"/>
          <xsd:enumeration value="PowerPoint"/>
          <xsd:enumeration value="Social Media"/>
          <xsd:enumeration value="Tri-Fold Brochure"/>
        </xsd:restriction>
      </xsd:simpleType>
    </xsd:element>
    <xsd:element name="DL_Link" ma:index="31" nillable="true" ma:displayName="Download" ma:format="Hyperlink" ma:internalName="DL_Link">
      <xsd:complexType>
        <xsd:complexContent>
          <xsd:extension base="dms:URL">
            <xsd:sequence>
              <xsd:element name="Url" type="dms:ValidUrl" minOccurs="0" nillable="true"/>
              <xsd:element name="Description" type="xsd:string" nillable="true"/>
            </xsd:sequence>
          </xsd:extension>
        </xsd:complexContent>
      </xsd:complexType>
    </xsd:element>
    <xsd:element name="FileType0" ma:index="33" nillable="true" ma:displayName="FileType" ma:format="Dropdown" ma:internalName="FileType0">
      <xsd:simpleType>
        <xsd:restriction base="dms:Choice">
          <xsd:enumeration value="docx"/>
          <xsd:enumeration value="eps"/>
          <xsd:enumeration value="indd"/>
          <xsd:enumeration value="png"/>
          <xsd:enumeration value="pptx"/>
        </xsd:restriction>
      </xsd:simpleType>
    </xsd:element>
    <xsd:element name="SortOrder" ma:index="34" nillable="true" ma:displayName="SortOrder" ma:default="01 – Army Logo" ma:format="Dropdown" ma:internalName="SortOrder">
      <xsd:simpleType>
        <xsd:restriction base="dms:Choice">
          <xsd:enumeration value="01 – Army Logo"/>
          <xsd:enumeration value="02 – Command Lineage"/>
          <xsd:enumeration value="03 – Competency Lineage"/>
          <xsd:enumeration value="04 – PowerPoint (Briefing) Templates"/>
          <xsd:enumeration value="05 – Business Card Templates"/>
          <xsd:enumeration value="06 – Name Tent Templates"/>
          <xsd:enumeration value="07 – Social Media"/>
          <xsd:enumeration value="08 – VTC Signs"/>
          <xsd:enumeration value="09 – Poster Templates (Small – 11&quot;x17&quot;)"/>
          <xsd:enumeration value="10 – Poster Templates (Large – 11&quot;x17&quot;)"/>
          <xsd:enumeration value="11 – Fact Sheet Templates"/>
          <xsd:enumeration value="12 – Brochure Templates (Bi-Fold)"/>
          <xsd:enumeration value="13 – Brochure Templates (Tri-Fold)"/>
          <xsd:enumeration value="14 – Bio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EFD74-9FBC-4157-8802-AFD8EC757C9F}">
  <ds:schemaRefs>
    <ds:schemaRef ds:uri="http://purl.org/dc/terms/"/>
    <ds:schemaRef ds:uri="http://schemas.openxmlformats.org/package/2006/metadata/core-properties"/>
    <ds:schemaRef ds:uri="2c061caa-ac96-4ed1-b74a-abb1169dd94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8acc76ce-4927-4c10-947a-54b615abcc3a"/>
    <ds:schemaRef ds:uri="http://www.w3.org/XML/1998/namespace"/>
    <ds:schemaRef ds:uri="http://purl.org/dc/dcmitype/"/>
  </ds:schemaRefs>
</ds:datastoreItem>
</file>

<file path=customXml/itemProps2.xml><?xml version="1.0" encoding="utf-8"?>
<ds:datastoreItem xmlns:ds="http://schemas.openxmlformats.org/officeDocument/2006/customXml" ds:itemID="{5F527B5F-BFBE-4451-ADA4-E64625D17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061caa-ac96-4ed1-b74a-abb1169dd94c"/>
    <ds:schemaRef ds:uri="8acc76ce-4927-4c10-947a-54b615abc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FA5FF-2111-4E01-9BF6-3626FF06C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3010</TotalTime>
  <Words>2162</Words>
  <Application>Microsoft Office PowerPoint</Application>
  <PresentationFormat>On-screen Show (4:3)</PresentationFormat>
  <Paragraphs>235</Paragraphs>
  <Slides>31</Slides>
  <Notes>28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ＭＳ Ｐゴシック</vt:lpstr>
      <vt:lpstr>Arial</vt:lpstr>
      <vt:lpstr>Arial Bold</vt:lpstr>
      <vt:lpstr>1_UNCLASSIFIED//FOUO//DRAFT//PRE-DECISIONAL</vt:lpstr>
      <vt:lpstr>2_UNCLASSIFIED//FOR OFFICIAL USE ONLY</vt:lpstr>
      <vt:lpstr>3_UNCLASSIFIED</vt:lpstr>
      <vt:lpstr>4_APPROVED FOR PUBLIC RELEASE</vt:lpstr>
      <vt:lpstr>PowerPoint Presentation</vt:lpstr>
      <vt:lpstr>Towards Accelerated Learning Pedagogical Templates in GIFT: Analogical Reasoning and Honesty-Humility Traits </vt:lpstr>
      <vt:lpstr>Agenda </vt:lpstr>
      <vt:lpstr>Introduction</vt:lpstr>
      <vt:lpstr>Introduction</vt:lpstr>
      <vt:lpstr>Introduction</vt:lpstr>
      <vt:lpstr>Introduction</vt:lpstr>
      <vt:lpstr>Introduction</vt:lpstr>
      <vt:lpstr>Introduction</vt:lpstr>
      <vt:lpstr>Analogical and Spatial reasoning</vt:lpstr>
      <vt:lpstr>Accelerated learning</vt:lpstr>
      <vt:lpstr>Personality</vt:lpstr>
      <vt:lpstr>Personality</vt:lpstr>
      <vt:lpstr>Honesty-humility</vt:lpstr>
      <vt:lpstr>Openness</vt:lpstr>
      <vt:lpstr>Correlational study</vt:lpstr>
      <vt:lpstr>Correlational study: Hypotheses</vt:lpstr>
      <vt:lpstr>Correlational study: Participants</vt:lpstr>
      <vt:lpstr>Correlational study: Apparatus</vt:lpstr>
      <vt:lpstr>Correlational study: LIMITATION OF GIFT</vt:lpstr>
      <vt:lpstr>Correlational study: APPARATUS</vt:lpstr>
      <vt:lpstr>Analogical Finding Task Matrix (AFTM) (Weinberger, Iyer, &amp; Green, 2016), </vt:lpstr>
      <vt:lpstr>Mental rotation tasks (Ganis &amp; Kievit, 2015) </vt:lpstr>
      <vt:lpstr>Correlational study: Results</vt:lpstr>
      <vt:lpstr>Correlational study: Results</vt:lpstr>
      <vt:lpstr>Correlational study: Results</vt:lpstr>
      <vt:lpstr>CONCLUSION</vt:lpstr>
      <vt:lpstr>CONCLUSION</vt:lpstr>
      <vt:lpstr>Questions?</vt:lpstr>
      <vt:lpstr>ACKNOWELDGEMENTS</vt:lpstr>
      <vt:lpstr>Images References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Burmester, Elyse</cp:lastModifiedBy>
  <cp:revision>202</cp:revision>
  <cp:lastPrinted>2019-01-30T12:40:27Z</cp:lastPrinted>
  <dcterms:created xsi:type="dcterms:W3CDTF">2016-09-22T11:21:33Z</dcterms:created>
  <dcterms:modified xsi:type="dcterms:W3CDTF">2019-06-06T13:56:04Z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0x01010200F177B2FE6EB01A4CB29C652E415E2656</vt:lpwstr>
  </property>
  <property fmtid="{D5CDD505-2E9C-101B-9397-08002B2CF9AE}" pid="4" name="WorkflowChangePath">
    <vt:lpwstr>fa62ed53-5d34-4242-83f6-2fedcb8fc24a,5;fa62ed53-5d34-4242-83f6-2fedcb8fc24a,7;fa62ed53-5d34-4242-83f6-2fedcb8fc24a,11;fa62ed53-5d34-4242-83f6-2fedcb8fc24a,13;fa62ed53-5d34-4242-83f6-2fedcb8fc24a,15;fa62ed53-5d34-4242-83f6-2fedcb8fc24a,15;fa62ed53-5d34-424</vt:lpwstr>
  </property>
</Properties>
</file>