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2" r:id="rId3"/>
    <p:sldId id="277" r:id="rId4"/>
    <p:sldId id="274" r:id="rId5"/>
    <p:sldId id="259" r:id="rId6"/>
    <p:sldId id="262" r:id="rId7"/>
    <p:sldId id="273" r:id="rId8"/>
    <p:sldId id="258" r:id="rId9"/>
    <p:sldId id="278" r:id="rId10"/>
    <p:sldId id="263" r:id="rId11"/>
    <p:sldId id="276" r:id="rId12"/>
    <p:sldId id="275" r:id="rId13"/>
    <p:sldId id="264" r:id="rId14"/>
    <p:sldId id="279" r:id="rId15"/>
    <p:sldId id="267" r:id="rId16"/>
    <p:sldId id="281" r:id="rId17"/>
    <p:sldId id="282" r:id="rId18"/>
    <p:sldId id="280" r:id="rId19"/>
    <p:sldId id="283" r:id="rId20"/>
    <p:sldId id="284" r:id="rId21"/>
    <p:sldId id="285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980" autoAdjust="0"/>
  </p:normalViewPr>
  <p:slideViewPr>
    <p:cSldViewPr snapToGrid="0">
      <p:cViewPr varScale="1">
        <p:scale>
          <a:sx n="77" d="100"/>
          <a:sy n="77" d="100"/>
        </p:scale>
        <p:origin x="1603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CB4DA-3C8A-4AED-88BE-30AC587F7F45}" type="datetimeFigureOut">
              <a:rPr lang="en-US" smtClean="0"/>
              <a:t>5/15/2019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53DC5-75BE-4B11-ABC1-830F45676F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1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9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Grid Coordinate – assesses the accuracy of the grid coordinate entered by a Learner for a given location.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Identify Terrain Features – assesses the Learner's ability to identify the location of terrain features on a map.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Orient Map – assesses the Learner's ability to orient a map correctly using the direction the Learner's mobile device is pointing as a proxy for the direction they are facing with the map.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Pace Check – assesses the Learner's ability to measure a straight-line distance using the pace count method.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Predict Distance – assesses the Learner's ability to determine the distance between two given points.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</a:pPr>
            <a:r>
              <a:rPr lang="en-US" sz="1100" dirty="0"/>
              <a:t>Set Azimuth – assesses the Learner's ability to set a given azimuth on their compass. This assessment uses the direction the Learner's mobile device is pointing to determine the Learner's bearing or azimuth.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6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1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Show/hide Instructions – reduce the occlusion </a:t>
            </a:r>
          </a:p>
          <a:p>
            <a:pPr marL="742950" lvl="2" indent="-285750"/>
            <a:r>
              <a:rPr lang="en-US" dirty="0"/>
              <a:t>Google Maps application as it does not support a “movable” overlay, but requires the overlay be docked in place.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Layers – Considering that users might want to see multiple elements on the same map to visualize the “Terrain Walk” activity, the design was expanded to include controls to show/hide “Layers” which coincide with three common land navigation assessment elements that may be references for multiple condition classes – points, path, areas.	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Points of Interest – This feature allows users to add common map features or elements that may be reused and/or referenced by multiple real-time assessments. Multiple points, paths, and/or areas can be set and later selected for use for the set-up of real-time assessments.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7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programming interface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00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Single, interconnected training capability that provides a Common Synthetic Environment (CSE) that delivers a comprehensive, collective training and mission rehearsal capability.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1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53DC5-75BE-4B11-ABC1-830F45676F4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2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3050381"/>
            <a:ext cx="9144000" cy="3807619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1DB0B1-5E1C-4713-903A-AB0F7F5C2DC6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017520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60" y="235686"/>
            <a:ext cx="2215901" cy="95620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28648" y="4991100"/>
            <a:ext cx="7772401" cy="12268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103694"/>
            <a:ext cx="7772400" cy="589419"/>
          </a:xfrm>
        </p:spPr>
        <p:txBody>
          <a:bodyPr>
            <a:normAutofit/>
          </a:bodyPr>
          <a:lstStyle>
            <a:lvl1pPr marL="0" indent="0" algn="l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796743"/>
            <a:ext cx="7772400" cy="1151561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aphic -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" y="6453512"/>
            <a:ext cx="721782" cy="311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2C21-4199-4E0F-9572-152A163690D4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0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aphic - dark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9" y="6453512"/>
            <a:ext cx="719138" cy="310323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CB6D3E-0222-4F1C-ACB4-BF916A0DA810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1490FB-5A28-4843-862D-813E70D16E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147B-4423-4755-814A-F343604FA88A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" y="6453512"/>
            <a:ext cx="721782" cy="3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160"/>
            <a:ext cx="788670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7ECD2-FE34-43B6-9D94-5BBEE50DCCD6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6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60959"/>
            <a:ext cx="7886700" cy="125396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41593"/>
            <a:ext cx="7886700" cy="94805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8865-D264-46F7-846E-9DBEFD2ED175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807619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834289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" y="6453512"/>
            <a:ext cx="721782" cy="3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0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60959"/>
            <a:ext cx="7886700" cy="125396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141593"/>
            <a:ext cx="7886700" cy="948058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8865-D264-46F7-846E-9DBEFD2ED175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807619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834289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" y="6453512"/>
            <a:ext cx="721782" cy="3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80160"/>
            <a:ext cx="374904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310" y="1280160"/>
            <a:ext cx="374904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8DE7-58A9-40F6-B12C-07DA08939C67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2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80160"/>
            <a:ext cx="585216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3CF4-FCB2-44F5-A00C-46A9800E6599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86550" y="4662805"/>
            <a:ext cx="1828800" cy="14630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86550" y="1280160"/>
            <a:ext cx="1828800" cy="14630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86550" y="2971800"/>
            <a:ext cx="1828800" cy="14630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697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80160"/>
            <a:ext cx="374904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7671-1EB1-4C1A-93AE-2A02C98EFD63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150" y="1280160"/>
            <a:ext cx="3886200" cy="301752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29150" y="4527232"/>
            <a:ext cx="1828800" cy="159924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86550" y="4527231"/>
            <a:ext cx="1828800" cy="159924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13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80160"/>
            <a:ext cx="3749040" cy="4846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5A70-4B89-433C-AD59-D773DE206BE7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150" y="1280160"/>
            <a:ext cx="3886200" cy="228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29150" y="3840480"/>
            <a:ext cx="3886200" cy="2286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666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2C21-4199-4E0F-9572-152A163690D4}" type="datetime1">
              <a:rPr lang="en-US" smtClean="0"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2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4682"/>
            <a:ext cx="78867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80160"/>
            <a:ext cx="788670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9836" y="6446369"/>
            <a:ext cx="11785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B6D3E-0222-4F1C-ACB4-BF916A0DA810}" type="datetime1">
              <a:rPr lang="en-US" smtClean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4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7750" y="6446369"/>
            <a:ext cx="557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490FB-5A28-4843-862D-813E70D16E0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1743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56351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" y="6453512"/>
            <a:ext cx="721782" cy="3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8" r:id="rId6"/>
    <p:sldLayoutId id="2147483656" r:id="rId7"/>
    <p:sldLayoutId id="2147483657" r:id="rId8"/>
    <p:sldLayoutId id="2147483654" r:id="rId9"/>
    <p:sldLayoutId id="2147483660" r:id="rId10"/>
    <p:sldLayoutId id="2147483659" r:id="rId11"/>
    <p:sldLayoutId id="214748365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6858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 up of a rock&#10;&#10;Description automatically generated">
            <a:extLst>
              <a:ext uri="{FF2B5EF4-FFF2-40B4-BE49-F238E27FC236}">
                <a16:creationId xmlns:a16="http://schemas.microsoft.com/office/drawing/2014/main" id="{0954DB43-F970-435D-A41F-7EC822AA0F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0" b="12890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622E5-A983-448D-872B-9BB7DB74E0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D98E0-2790-48DB-9F0E-E5ED8FAA98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0" dirty="0"/>
              <a:t>16 May 2019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75B00CD-D75F-42D7-8624-8C606967C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312702"/>
            <a:ext cx="7772400" cy="1337677"/>
          </a:xfrm>
        </p:spPr>
        <p:txBody>
          <a:bodyPr>
            <a:normAutofit/>
          </a:bodyPr>
          <a:lstStyle/>
          <a:p>
            <a:r>
              <a:rPr lang="en-US" dirty="0"/>
              <a:t>Fleet Davis – BMT</a:t>
            </a:r>
          </a:p>
          <a:p>
            <a:r>
              <a:rPr lang="en-US" dirty="0"/>
              <a:t>Jennifer Riley – Design Interactive </a:t>
            </a:r>
          </a:p>
          <a:p>
            <a:r>
              <a:rPr lang="en-US" dirty="0"/>
              <a:t>Benjamin Goldberg – CCDC-Soldier Center, STTC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0185A3-076D-41F1-9138-082C1ABD8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Extending GIFT Wrap to Live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93B5A-CF53-4B55-847E-44C43BC5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165" y="176521"/>
            <a:ext cx="1968005" cy="10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E1516-015F-496E-BDA8-FD4B6C3DF47D}"/>
              </a:ext>
            </a:extLst>
          </p:cNvPr>
          <p:cNvSpPr txBox="1">
            <a:spLocks/>
          </p:cNvSpPr>
          <p:nvPr/>
        </p:nvSpPr>
        <p:spPr>
          <a:xfrm>
            <a:off x="135387" y="1318953"/>
            <a:ext cx="8873225" cy="3052001"/>
          </a:xfrm>
          <a:prstGeom prst="rect">
            <a:avLst/>
          </a:prstGeom>
        </p:spPr>
        <p:txBody>
          <a:bodyPr numCol="2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- Run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Extended Blended Authoring Environment   to live exercises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Overlay UI integrated with Google Maps via Google Web Toolkit (GWT)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Mimic “Terrain Walk” exercises at USMA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Grid Coordinate, Identify Terrain Features, Orient Map, Pace Check, Predict Distance, Set Azimuth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A3D716-BA95-4AFE-A2BD-8360267F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GIFT Wrap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7B831-19D6-44C0-A12C-881C000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 descr="C:\Users\jriley.DI\AppData\Local\Microsoft\Windows\INetCache\Content.Outlook\URYRRVGM\Capture4.JPG">
            <a:extLst>
              <a:ext uri="{FF2B5EF4-FFF2-40B4-BE49-F238E27FC236}">
                <a16:creationId xmlns:a16="http://schemas.microsoft.com/office/drawing/2014/main" id="{2A7C2F38-2303-41E1-B795-233A35A54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6" y="2908662"/>
            <a:ext cx="8049893" cy="379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18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3D716-BA95-4AFE-A2BD-8360267F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GIFT Wrap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7B831-19D6-44C0-A12C-881C000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F88A07-59B1-4007-BAC6-D9ED8AA6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62" y="1278674"/>
            <a:ext cx="4787990" cy="4300651"/>
          </a:xfrm>
        </p:spPr>
        <p:txBody>
          <a:bodyPr>
            <a:normAutofit/>
          </a:bodyPr>
          <a:lstStyle/>
          <a:p>
            <a:r>
              <a:rPr lang="en-US" dirty="0"/>
              <a:t>Training Delivery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New RTAs assessments intended to be representative of typical training activities on a navigation course in a RW environment</a:t>
            </a:r>
          </a:p>
          <a:p>
            <a:pPr marL="742950" lvl="2" indent="-285750"/>
            <a:r>
              <a:rPr lang="en-US" dirty="0"/>
              <a:t>Run phase of skill acquisition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Live instructor replaced with adaptive training provided by the GIFT Tutor User Interface (TUI)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Training delivered via mobile device, such as smartphone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5524A0-3707-448E-82F1-40282097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735" y="1771650"/>
            <a:ext cx="2381390" cy="39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11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3D716-BA95-4AFE-A2BD-8360267F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GIFT Wrap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7B831-19D6-44C0-A12C-881C000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12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9F88A07-59B1-4007-BAC6-D9ED8AA6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61" y="1278674"/>
            <a:ext cx="6820786" cy="4300651"/>
          </a:xfrm>
        </p:spPr>
        <p:txBody>
          <a:bodyPr>
            <a:normAutofit/>
          </a:bodyPr>
          <a:lstStyle/>
          <a:p>
            <a:r>
              <a:rPr lang="en-US" dirty="0"/>
              <a:t>Other GIFT Wrap Enhancements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Show/hide Instructions – reduce the occlusion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Points of Interest – add common map features or elements (points, path, areas) that may be reused and/or referenced by multiple RTAs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Layers – show / hide</a:t>
            </a:r>
          </a:p>
        </p:txBody>
      </p:sp>
      <p:pic>
        <p:nvPicPr>
          <p:cNvPr id="17" name="Picture 16" descr="C:\Users\jriley.DI\AppData\Local\Microsoft\Windows\INetCache\Content.Outlook\URYRRVGM\Capture.JPG">
            <a:extLst>
              <a:ext uri="{FF2B5EF4-FFF2-40B4-BE49-F238E27FC236}">
                <a16:creationId xmlns:a16="http://schemas.microsoft.com/office/drawing/2014/main" id="{28489CC3-7FBE-4A2A-9EE0-5314353AA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8" y="2859932"/>
            <a:ext cx="8067191" cy="376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ular Callout 4">
            <a:extLst>
              <a:ext uri="{FF2B5EF4-FFF2-40B4-BE49-F238E27FC236}">
                <a16:creationId xmlns:a16="http://schemas.microsoft.com/office/drawing/2014/main" id="{5FD5B643-E0ED-41DE-9328-3F58E98D7DD5}"/>
              </a:ext>
            </a:extLst>
          </p:cNvPr>
          <p:cNvSpPr/>
          <p:nvPr/>
        </p:nvSpPr>
        <p:spPr>
          <a:xfrm>
            <a:off x="2140853" y="3428999"/>
            <a:ext cx="1103172" cy="464164"/>
          </a:xfrm>
          <a:prstGeom prst="wedgeRectCallout">
            <a:avLst>
              <a:gd name="adj1" fmla="val -59578"/>
              <a:gd name="adj2" fmla="val 9601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Terrain Features</a:t>
            </a:r>
          </a:p>
        </p:txBody>
      </p:sp>
      <p:sp>
        <p:nvSpPr>
          <p:cNvPr id="19" name="Rectangular Callout 4">
            <a:extLst>
              <a:ext uri="{FF2B5EF4-FFF2-40B4-BE49-F238E27FC236}">
                <a16:creationId xmlns:a16="http://schemas.microsoft.com/office/drawing/2014/main" id="{FCC59BA2-3709-4835-A72A-A32220026E35}"/>
              </a:ext>
            </a:extLst>
          </p:cNvPr>
          <p:cNvSpPr/>
          <p:nvPr/>
        </p:nvSpPr>
        <p:spPr>
          <a:xfrm>
            <a:off x="3947354" y="4375099"/>
            <a:ext cx="1103172" cy="738664"/>
          </a:xfrm>
          <a:prstGeom prst="wedgeRectCallout">
            <a:avLst>
              <a:gd name="adj1" fmla="val 40035"/>
              <a:gd name="adj2" fmla="val -74803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 used for Terrain Features RTA</a:t>
            </a:r>
          </a:p>
        </p:txBody>
      </p:sp>
      <p:sp>
        <p:nvSpPr>
          <p:cNvPr id="20" name="Rectangular Callout 4">
            <a:extLst>
              <a:ext uri="{FF2B5EF4-FFF2-40B4-BE49-F238E27FC236}">
                <a16:creationId xmlns:a16="http://schemas.microsoft.com/office/drawing/2014/main" id="{6152270F-3E98-4E7C-86C3-72D681564D10}"/>
              </a:ext>
            </a:extLst>
          </p:cNvPr>
          <p:cNvSpPr/>
          <p:nvPr/>
        </p:nvSpPr>
        <p:spPr>
          <a:xfrm>
            <a:off x="6383364" y="3661081"/>
            <a:ext cx="1103172" cy="325664"/>
          </a:xfrm>
          <a:prstGeom prst="wedgeRectCallout">
            <a:avLst>
              <a:gd name="adj1" fmla="val 60597"/>
              <a:gd name="adj2" fmla="val -5489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 Control</a:t>
            </a:r>
          </a:p>
        </p:txBody>
      </p:sp>
    </p:spTree>
    <p:extLst>
      <p:ext uri="{BB962C8B-B14F-4D97-AF65-F5344CB8AC3E}">
        <p14:creationId xmlns:p14="http://schemas.microsoft.com/office/powerpoint/2010/main" val="2707702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4D10-1BFE-4108-A4F8-8E95903E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Efforts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932B-4D70-4F28-B19D-94F8ED2B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Google Maps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Required some workarounds due to incompatibilities. </a:t>
            </a:r>
          </a:p>
          <a:p>
            <a:pPr marL="742950" lvl="2" indent="-285750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Google Maps utilizes a JavaScript API for web development </a:t>
            </a:r>
          </a:p>
          <a:p>
            <a:pPr marL="742950" lvl="2" indent="-285750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GIFT utilizes GWT</a:t>
            </a:r>
          </a:p>
          <a:p>
            <a:pPr marL="742950" lvl="2" indent="-285750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Required a 3</a:t>
            </a:r>
            <a:r>
              <a:rPr lang="en-US" baseline="30000" dirty="0"/>
              <a:t>rd</a:t>
            </a:r>
            <a:r>
              <a:rPr lang="en-US" dirty="0"/>
              <a:t>-party tool to integrate Google Maps with GWT </a:t>
            </a:r>
          </a:p>
          <a:p>
            <a:pPr marL="971550" lvl="3" indent="-285750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GWT-MapsV3-Api creates a bridge between Google Map's JavaScript API and the GWT framework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GWT solution provided a proof-of-concept, with limitations</a:t>
            </a:r>
          </a:p>
          <a:p>
            <a:pPr marL="742950" lvl="2" indent="-285750">
              <a:lnSpc>
                <a:spcPct val="80000"/>
              </a:lnSpc>
              <a:spcAft>
                <a:spcPts val="600"/>
              </a:spcAft>
            </a:pPr>
            <a:r>
              <a:rPr lang="en-US" dirty="0"/>
              <a:t>GWT library provided fewer options and an older library which did not allow for use of the most recent Google Maps API features</a:t>
            </a:r>
          </a:p>
          <a:p>
            <a:r>
              <a:rPr lang="en-US" dirty="0"/>
              <a:t>GIFT Baseline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Integrated the capabilities previously developed for utilizing LandNavHD and Google Maps for real-time performance assessment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Modified for extension to other Unity authoring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76B2-66FB-4C2D-A5F6-CCB54D31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13</a:t>
            </a:fld>
            <a:endParaRPr lang="en-US" dirty="0"/>
          </a:p>
        </p:txBody>
      </p:sp>
      <p:pic>
        <p:nvPicPr>
          <p:cNvPr id="2056" name="Picture 8" descr="Image result for google maps">
            <a:extLst>
              <a:ext uri="{FF2B5EF4-FFF2-40B4-BE49-F238E27FC236}">
                <a16:creationId xmlns:a16="http://schemas.microsoft.com/office/drawing/2014/main" id="{EFC62E3F-0258-4710-A987-642C299B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39" y="1495171"/>
            <a:ext cx="1169821" cy="11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3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F47B-F935-44EF-B8F4-D4B863CA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860959"/>
            <a:ext cx="7886700" cy="1253965"/>
          </a:xfrm>
        </p:spPr>
        <p:txBody>
          <a:bodyPr/>
          <a:lstStyle/>
          <a:p>
            <a:r>
              <a:rPr lang="en-US" dirty="0"/>
              <a:t>Limitations &amp;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F0B-9EA3-4A0D-A3AD-0EDEFECDB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96909-9A86-48B3-BC67-2736FACC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779D3-C279-451D-AAC7-0DCFE9218C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56871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Wrap Interoperability Limitations and Integration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Integrating with 3</a:t>
            </a:r>
            <a:r>
              <a:rPr lang="en-US" baseline="30000" dirty="0"/>
              <a:t>rd</a:t>
            </a:r>
            <a:r>
              <a:rPr lang="en-US" dirty="0"/>
              <a:t>-party systems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Gateway Module and plugins - interoperability and reduced development time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Still a considerable amount of customization required to establish GIFT Wrap-TA communications for RTAs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example, integration with the LandNavHD 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RTAs required positional data from LandNavHD that were not included in the existing GIFT Unity plugin. 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New event handlers had to be added to the plugin that sent messages to GIFT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6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Wrap Interoperability Limitations and Integration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280160"/>
            <a:ext cx="6593032" cy="50934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Integrating GIFT Wrap authoring capabilities with those of the TA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Goal was to create a Blended Authoring Environment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Users perceive the tools as one, seamless authoring experience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TAs simply lack scenario authoring capabilities, workaround required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For example, the LandNavHD Unity game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Access to the source code is needed in order to integrate GIFT Wrap functionality 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For example, VBS OME for creating and editing the scenarios </a:t>
            </a:r>
          </a:p>
          <a:p>
            <a:pPr marL="971550" lvl="3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User could reference elements of the VBS scenario (e.g., waypoints, navigation flags) for RTAs (e.g., Locate Navigation Points)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Without access to the proprietary VBS source code, it is impossible to implement this functionality and create a seamless authoring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CF636-EEC9-4173-AFCA-99C6DE246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099" y="2073502"/>
            <a:ext cx="1517302" cy="169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65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Wrap Interoperability Limitations and Integration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280159"/>
            <a:ext cx="5990358" cy="51662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Authoring Limitations and Challenges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Maximizing usability has been a focus throughout the project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Usability evaluations were conducted as GIFT Wrap gradually incorporated DAT functionality and added new capabilities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CBTS capabilities continue to advance → use cases for  GIFT Wrap broaden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RTAs are becoming more robust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Scenarios are growing in complexity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Potential applications of CBTS are expanding beyond individuals and small teams to multi-echelon, collective training in new domains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Existing UI features may not accommodate new use cases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Authoring tools will need to be modified / redesigned to accommodate these changes without compromising the usability of the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5B00A-B17D-408C-81A0-B37A3971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189" y="2521499"/>
            <a:ext cx="1564033" cy="77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837F4-9255-4118-B408-E6F5E3F3B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189" y="1496291"/>
            <a:ext cx="1564033" cy="7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77AA1-DB23-452A-899A-F7EFA867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716" y="2008895"/>
            <a:ext cx="1564034" cy="7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45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F47B-F935-44EF-B8F4-D4B863CA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860959"/>
            <a:ext cx="7886700" cy="125396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and Recommendations for Future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F0B-9EA3-4A0D-A3AD-0EDEFECDB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96909-9A86-48B3-BC67-2736FACC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779D3-C279-451D-AAC7-0DCFE9218C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0144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0160"/>
            <a:ext cx="5029766" cy="48463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GIFT Wrap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Extended GIFT’s authoring capabilities for live, land navigation training via integration with Google Maps and GIFT mobile capabilities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GIFT Wrap is now capable of supporting a CWR approach to training for the Map Reading and Land Navigation use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EDB49-FDDE-4813-BB11-D07C3077B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365" y="4373151"/>
            <a:ext cx="2288512" cy="124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1C3B5-F8A1-4653-9C8D-6E266617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622" y="2861150"/>
            <a:ext cx="2290424" cy="13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1810C-11F7-4073-A2A1-757CCDA35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63" y="1391976"/>
            <a:ext cx="2288513" cy="128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D49D69-7C59-4823-AC82-FEB5B858BC59}"/>
              </a:ext>
            </a:extLst>
          </p:cNvPr>
          <p:cNvSpPr/>
          <p:nvPr/>
        </p:nvSpPr>
        <p:spPr>
          <a:xfrm>
            <a:off x="7750056" y="2479859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fontScale="925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BBC019-2893-4A17-B1FB-0E754D1B3B90}"/>
              </a:ext>
            </a:extLst>
          </p:cNvPr>
          <p:cNvSpPr/>
          <p:nvPr/>
        </p:nvSpPr>
        <p:spPr>
          <a:xfrm>
            <a:off x="7750056" y="3994712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lnSpcReduction="100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1BDEF-56A7-48F8-905E-8CBA64ED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94" y="4760015"/>
            <a:ext cx="398043" cy="6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F9BAC8-1FE0-4C0B-9CE6-D14F34F16AFD}"/>
              </a:ext>
            </a:extLst>
          </p:cNvPr>
          <p:cNvSpPr/>
          <p:nvPr/>
        </p:nvSpPr>
        <p:spPr>
          <a:xfrm>
            <a:off x="7750056" y="5419850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lnSpcReduction="100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211608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34D4-9ECE-49BD-9B7D-52A26DAC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B6EC-3832-4C6B-945D-FF1CCEA7F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GIFT Wrap and Course Development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Generations of GIFT Wrap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of GIFT Wrap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Extending to Live Training Exercises</a:t>
            </a:r>
          </a:p>
          <a:p>
            <a:r>
              <a:rPr lang="en-US" dirty="0"/>
              <a:t>Limitations and Challenges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Interoperability &amp; Integration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Authoring Limitations</a:t>
            </a:r>
          </a:p>
          <a:p>
            <a:r>
              <a:rPr lang="en-US" dirty="0"/>
              <a:t>Conclusions and Recommendations for Future Research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211D8-F75C-4642-89A1-CD3E678F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82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280160"/>
            <a:ext cx="4549930" cy="4846320"/>
          </a:xfrm>
        </p:spPr>
        <p:txBody>
          <a:bodyPr>
            <a:normAutofit/>
          </a:bodyPr>
          <a:lstStyle/>
          <a:p>
            <a:r>
              <a:rPr lang="en-US" dirty="0"/>
              <a:t>Future of GIFT Wrap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Past - authoring individual, adaptive training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Existing GIFT Wrap authoring capabilities and Condition Classes are applicable and/or easily modifiable to accommodate new TAs, domains, etc.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Extend GIFT Wrap to… </a:t>
            </a:r>
          </a:p>
          <a:p>
            <a:pPr marL="742950" lvl="2" indent="-285750"/>
            <a:r>
              <a:rPr lang="en-US" dirty="0"/>
              <a:t>Army elements (e.g., squad, platoon) for collective training </a:t>
            </a:r>
          </a:p>
          <a:p>
            <a:pPr marL="742950" lvl="2" indent="-285750"/>
            <a:r>
              <a:rPr lang="en-US" dirty="0"/>
              <a:t>Applications across Army domains (e.g., armored, mission command). </a:t>
            </a:r>
          </a:p>
          <a:p>
            <a:pPr marL="971550" lvl="3" indent="-285750"/>
            <a:r>
              <a:rPr lang="en-US" dirty="0"/>
              <a:t>For example, RTAs for a company team practicing a wedge formation and/or adjusting to the appropriate formation under different circumstances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59E71-63B8-49EA-B245-C1E1D774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135" y="1799521"/>
            <a:ext cx="2791422" cy="195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C5B4E-94A7-4B4E-BE89-231B6B016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720" y="4167983"/>
            <a:ext cx="3103628" cy="1958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ular Callout 4">
            <a:extLst>
              <a:ext uri="{FF2B5EF4-FFF2-40B4-BE49-F238E27FC236}">
                <a16:creationId xmlns:a16="http://schemas.microsoft.com/office/drawing/2014/main" id="{4B5F9FA0-6E47-46BB-AE1D-495074848995}"/>
              </a:ext>
            </a:extLst>
          </p:cNvPr>
          <p:cNvSpPr/>
          <p:nvPr/>
        </p:nvSpPr>
        <p:spPr>
          <a:xfrm>
            <a:off x="6863201" y="1232261"/>
            <a:ext cx="1982035" cy="512426"/>
          </a:xfrm>
          <a:prstGeom prst="wedgeRectCallout">
            <a:avLst>
              <a:gd name="adj1" fmla="val 11969"/>
              <a:gd name="adj2" fmla="val 124269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enemy contact is expected. Should you switch from a Wedge to a Column formation?”</a:t>
            </a:r>
          </a:p>
        </p:txBody>
      </p:sp>
      <p:sp>
        <p:nvSpPr>
          <p:cNvPr id="8" name="Rectangular Callout 4">
            <a:extLst>
              <a:ext uri="{FF2B5EF4-FFF2-40B4-BE49-F238E27FC236}">
                <a16:creationId xmlns:a16="http://schemas.microsoft.com/office/drawing/2014/main" id="{8148D69B-0BF2-4387-855F-2147B59DC5F6}"/>
              </a:ext>
            </a:extLst>
          </p:cNvPr>
          <p:cNvSpPr/>
          <p:nvPr/>
        </p:nvSpPr>
        <p:spPr>
          <a:xfrm>
            <a:off x="7021326" y="3558010"/>
            <a:ext cx="1982034" cy="601585"/>
          </a:xfrm>
          <a:prstGeom prst="wedgeRectCallout">
            <a:avLst>
              <a:gd name="adj1" fmla="val -31709"/>
              <a:gd name="adj2" fmla="val 92782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“Good job! The Column formation maximizes C2 and the speed of the</a:t>
            </a:r>
          </a:p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formation.”</a:t>
            </a:r>
          </a:p>
        </p:txBody>
      </p:sp>
    </p:spTree>
    <p:extLst>
      <p:ext uri="{BB962C8B-B14F-4D97-AF65-F5344CB8AC3E}">
        <p14:creationId xmlns:p14="http://schemas.microsoft.com/office/powerpoint/2010/main" val="368286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20C2-F554-4E9F-8CCE-516232F0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A7FC-11D8-40B1-9F5C-F173939B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0160"/>
            <a:ext cx="6532641" cy="2738168"/>
          </a:xfrm>
        </p:spPr>
        <p:txBody>
          <a:bodyPr>
            <a:normAutofit/>
          </a:bodyPr>
          <a:lstStyle/>
          <a:p>
            <a:r>
              <a:rPr lang="en-US" dirty="0"/>
              <a:t>Future of GIFT Wrap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Continuously examine and iteratively improve the GIFT Wrap user experience as use cases continue to be added</a:t>
            </a:r>
          </a:p>
          <a:p>
            <a:pPr marL="742950" lvl="2" indent="-285750"/>
            <a:r>
              <a:rPr lang="en-US" dirty="0"/>
              <a:t>For example, the GIFT Wrap UI could be modified to facilitate authoring and visualizing dependencies among numerous events</a:t>
            </a:r>
          </a:p>
          <a:p>
            <a:pPr marL="971550" lvl="3" indent="-285750"/>
            <a:r>
              <a:rPr lang="en-US" dirty="0"/>
              <a:t>Triggering events, team behaviors and/or performance, the impact of instructional strategies, etc.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67C5B-CDD0-4554-BDC4-9500EF5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FE4D0-6221-462B-9A8A-D3A633C54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53" y="3947547"/>
            <a:ext cx="3449371" cy="195424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6E33AE-7365-4DBA-A499-549EF8CFC677}"/>
              </a:ext>
            </a:extLst>
          </p:cNvPr>
          <p:cNvSpPr txBox="1">
            <a:spLocks/>
          </p:cNvSpPr>
          <p:nvPr/>
        </p:nvSpPr>
        <p:spPr>
          <a:xfrm>
            <a:off x="628650" y="3864419"/>
            <a:ext cx="4712895" cy="221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Explore alternative UI designs to accommodate future applications </a:t>
            </a:r>
          </a:p>
          <a:p>
            <a:pPr marL="742950" lvl="2" indent="-285750"/>
            <a:r>
              <a:rPr lang="en-US" dirty="0"/>
              <a:t>For example, operational requirements for the Army’s STE capability</a:t>
            </a:r>
          </a:p>
          <a:p>
            <a:pPr marL="742950" lvl="2" indent="-285750"/>
            <a:r>
              <a:rPr lang="en-US" dirty="0"/>
              <a:t>Working across LVC </a:t>
            </a:r>
          </a:p>
          <a:p>
            <a:pPr marL="742950" lvl="2" indent="-285750"/>
            <a:r>
              <a:rPr lang="en-US" dirty="0"/>
              <a:t>Informing the design of TMT</a:t>
            </a:r>
          </a:p>
          <a:p>
            <a:pPr marL="971550" lvl="3" indent="-285750"/>
            <a:r>
              <a:rPr lang="en-US" dirty="0"/>
              <a:t>Guide users through the entire plan, prepare, execute, and assess process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9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3863" y="4790537"/>
            <a:ext cx="2998440" cy="79207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4AD1C0-2FE2-4510-8B90-9D8C8CC8D02D}"/>
              </a:ext>
            </a:extLst>
          </p:cNvPr>
          <p:cNvSpPr/>
          <p:nvPr/>
        </p:nvSpPr>
        <p:spPr>
          <a:xfrm>
            <a:off x="5178824" y="4105680"/>
            <a:ext cx="3714750" cy="20260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3DC04-E905-4F47-8879-6997E566A9EC}"/>
              </a:ext>
            </a:extLst>
          </p:cNvPr>
          <p:cNvSpPr/>
          <p:nvPr/>
        </p:nvSpPr>
        <p:spPr>
          <a:xfrm>
            <a:off x="6966670" y="5186634"/>
            <a:ext cx="197915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BMT</a:t>
            </a:r>
            <a:br>
              <a:rPr lang="en-US" sz="1050" dirty="0">
                <a:solidFill>
                  <a:schemeClr val="accent1"/>
                </a:solidFill>
              </a:rPr>
            </a:br>
            <a:r>
              <a:rPr lang="en-US" sz="1050" dirty="0">
                <a:solidFill>
                  <a:schemeClr val="accent1"/>
                </a:solidFill>
              </a:rPr>
              <a:t>4401 Ford Avenue</a:t>
            </a:r>
          </a:p>
          <a:p>
            <a:r>
              <a:rPr lang="en-US" sz="1050" dirty="0">
                <a:solidFill>
                  <a:schemeClr val="accent1"/>
                </a:solidFill>
              </a:rPr>
              <a:t>Suite 1000</a:t>
            </a:r>
          </a:p>
          <a:p>
            <a:r>
              <a:rPr lang="en-US" sz="1050" dirty="0">
                <a:solidFill>
                  <a:schemeClr val="accent1"/>
                </a:solidFill>
              </a:rPr>
              <a:t>Alexandria, VA 22302</a:t>
            </a:r>
          </a:p>
          <a:p>
            <a:r>
              <a:rPr lang="en-US" sz="1050" dirty="0">
                <a:solidFill>
                  <a:schemeClr val="accent1"/>
                </a:solidFill>
              </a:rPr>
              <a:t>United States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091CC-9590-43B1-B69F-89FE250B1F62}"/>
              </a:ext>
            </a:extLst>
          </p:cNvPr>
          <p:cNvSpPr/>
          <p:nvPr/>
        </p:nvSpPr>
        <p:spPr>
          <a:xfrm>
            <a:off x="5313628" y="5324880"/>
            <a:ext cx="1774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Mobile: +1 407 963 0195 </a:t>
            </a:r>
            <a:r>
              <a:rPr lang="en-US" sz="1000" u="sng" dirty="0">
                <a:solidFill>
                  <a:schemeClr val="accent1"/>
                </a:solidFill>
              </a:rPr>
              <a:t>fdavis@dandp.com</a:t>
            </a:r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16090-D630-41BF-90E7-2D29F62C9B9B}"/>
              </a:ext>
            </a:extLst>
          </p:cNvPr>
          <p:cNvSpPr txBox="1"/>
          <p:nvPr/>
        </p:nvSpPr>
        <p:spPr>
          <a:xfrm>
            <a:off x="5308543" y="4715280"/>
            <a:ext cx="2842081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dirty="0">
                <a:solidFill>
                  <a:srgbClr val="262F68"/>
                </a:solidFill>
                <a:cs typeface="Arial" pitchFamily="34" charset="0"/>
              </a:rPr>
              <a:t>Fleet Davis</a:t>
            </a:r>
            <a:endParaRPr lang="en-US" sz="1000" dirty="0">
              <a:solidFill>
                <a:srgbClr val="262F68"/>
              </a:solidFill>
              <a:cs typeface="Arial" pitchFamily="34" charset="0"/>
            </a:endParaRPr>
          </a:p>
          <a:p>
            <a:r>
              <a:rPr lang="en-US" sz="1000" dirty="0">
                <a:solidFill>
                  <a:srgbClr val="262F68"/>
                </a:solidFill>
                <a:cs typeface="Arial" pitchFamily="34" charset="0"/>
              </a:rPr>
              <a:t>Senior Human Factors Engineer</a:t>
            </a:r>
          </a:p>
        </p:txBody>
      </p:sp>
      <p:pic>
        <p:nvPicPr>
          <p:cNvPr id="12" name="companylogo">
            <a:extLst>
              <a:ext uri="{FF2B5EF4-FFF2-40B4-BE49-F238E27FC236}">
                <a16:creationId xmlns:a16="http://schemas.microsoft.com/office/drawing/2014/main" id="{CD225DAD-28AC-4B73-AF88-FC5A4D261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05" y="4273967"/>
            <a:ext cx="878439" cy="379065"/>
          </a:xfrm>
          <a:prstGeom prst="rect">
            <a:avLst/>
          </a:prstGeom>
        </p:spPr>
      </p:pic>
      <p:pic>
        <p:nvPicPr>
          <p:cNvPr id="1026" name="Picture 2" descr="https://www.bmtrealitystudios.com/wp-content/uploads/2016/04/Pointing_Man_sm.gif">
            <a:extLst>
              <a:ext uri="{FF2B5EF4-FFF2-40B4-BE49-F238E27FC236}">
                <a16:creationId xmlns:a16="http://schemas.microsoft.com/office/drawing/2014/main" id="{E57C986C-FFDB-4A48-B5B0-C853857E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2" y="4352409"/>
            <a:ext cx="1306418" cy="17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E9BAC16-953A-42DA-ABBC-B580297A72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6552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F47B-F935-44EF-B8F4-D4B863CA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F0B-9EA3-4A0D-A3AD-0EDEFECDB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96909-9A86-48B3-BC67-2736FACC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779D3-C279-451D-AAC7-0DCFE9218C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27987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790F-21EA-4128-85C3-7FEBC406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Wrap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224FF-B155-4374-8630-E59A46FFF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9" y="1280159"/>
            <a:ext cx="6558322" cy="3679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Overview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Multi-year, R&amp;D effort aimed at developing a fully-integrated, user-friendly tool for authoring individual, adaptive training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Use Case - Army Map Reading and Land Navigation training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Crawl-Walk-Run (CWR) Model </a:t>
            </a:r>
          </a:p>
          <a:p>
            <a:pPr marL="742950" lvl="2" indent="-285750"/>
            <a:r>
              <a:rPr lang="en-US" dirty="0"/>
              <a:t>Crawl - establish the rules and req’s associated with task performance </a:t>
            </a:r>
          </a:p>
          <a:p>
            <a:pPr marL="742950" lvl="2" indent="-285750"/>
            <a:r>
              <a:rPr lang="en-US" dirty="0"/>
              <a:t>Walk - provide opportunities for skill development through scenario exercises with performance monitoring and real-time coaching </a:t>
            </a:r>
          </a:p>
          <a:p>
            <a:pPr marL="742950" lvl="2" indent="-285750"/>
            <a:r>
              <a:rPr lang="en-US" dirty="0"/>
              <a:t>Run - provide opportunities for trainees to execute tasks based on their ability w/ little instructor intervention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Sequence of exercises across complimentary platforms with training interactions that build on one another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E174F-6BC3-4CBB-A214-3B093B6C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2FB91-A3FF-4794-9948-FE93B0C7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81" y="1341971"/>
            <a:ext cx="2430238" cy="2972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97E66-336C-4FF4-BF61-43DDF6BEB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052" y="4882110"/>
            <a:ext cx="2288512" cy="13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19E06-3F31-49F9-8F61-6CD34A714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666" y="4882110"/>
            <a:ext cx="2290424" cy="13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2796F-CC46-45A1-8455-8FC3391BF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19" y="4882110"/>
            <a:ext cx="2288513" cy="13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6E65C5-17A1-4B82-8F57-A8334B2817EF}"/>
              </a:ext>
            </a:extLst>
          </p:cNvPr>
          <p:cNvSpPr/>
          <p:nvPr/>
        </p:nvSpPr>
        <p:spPr>
          <a:xfrm>
            <a:off x="2404740" y="6017650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fontScale="925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55ECDC-7D48-44A2-9677-B21D397C21BE}"/>
              </a:ext>
            </a:extLst>
          </p:cNvPr>
          <p:cNvSpPr/>
          <p:nvPr/>
        </p:nvSpPr>
        <p:spPr>
          <a:xfrm>
            <a:off x="5100598" y="6017650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lnSpcReduction="100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85C153-72E7-4A79-873C-C229146D3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781" y="5268974"/>
            <a:ext cx="398043" cy="6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4500E7-54C4-4BE5-B2A9-1BEE7E72C748}"/>
              </a:ext>
            </a:extLst>
          </p:cNvPr>
          <p:cNvSpPr/>
          <p:nvPr/>
        </p:nvSpPr>
        <p:spPr>
          <a:xfrm>
            <a:off x="7796456" y="6017650"/>
            <a:ext cx="721162" cy="27122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 lnSpcReduction="100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38645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4D10-1BFE-4108-A4F8-8E95903E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Wrap within the Course Development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932B-4D70-4F28-B19D-94F8ED2B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0159"/>
            <a:ext cx="7886700" cy="4993891"/>
          </a:xfrm>
        </p:spPr>
        <p:txBody>
          <a:bodyPr>
            <a:noAutofit/>
          </a:bodyPr>
          <a:lstStyle/>
          <a:p>
            <a:r>
              <a:rPr lang="en-US" dirty="0"/>
              <a:t>RTAs that occur during a course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course concepts, select TA (course objects RTAs applied to)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Option 1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Practice skills related to concepts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GIFT Wrap</a:t>
            </a:r>
          </a:p>
          <a:p>
            <a:pPr marL="971550" lvl="3" indent="-285750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Concept to be assessed, the manner of assessment, the criterion for triggering the assessment, the criterion for assessing performance, and the strategy to be applied given the performance outcomes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Option 2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Adaptive course flow object</a:t>
            </a:r>
          </a:p>
          <a:p>
            <a:pPr marL="971550" lvl="3" indent="-285750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Remedial instruction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GIFT Wrap</a:t>
            </a:r>
          </a:p>
          <a:p>
            <a:pPr marL="971550" lvl="3" indent="-285750"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Used as a check on learning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Acceptable – allowed to move ahead in the course</a:t>
            </a:r>
          </a:p>
          <a:p>
            <a:pPr marL="742950" lvl="2" indent="-285750">
              <a:spcAft>
                <a:spcPts val="800"/>
              </a:spcAft>
            </a:pPr>
            <a:r>
              <a:rPr lang="en-US" dirty="0"/>
              <a:t>Unacceptable – remain within the flow/loop of the adaptive course flow object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2" indent="-285750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76B2-66FB-4C2D-A5F6-CCB54D31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3D716-BA95-4AFE-A2BD-8360267F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GIFT Wrap Development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0C0276-A5B5-498F-910B-BC9488D62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017" y="2133004"/>
            <a:ext cx="3583960" cy="3993475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- Crawl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Integration with ARES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 COL survey questions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 survey response options directly from the TA’s content creation interface (i.e., ARES terrain map)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Eliminated the GIFT-TA content creation tools disconnect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7D0F21-EAA6-4EF8-AB13-142ACBA0A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77" y="2133005"/>
            <a:ext cx="4982006" cy="279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BCCF735D-3085-4418-81D1-D40F970DFD4E}"/>
              </a:ext>
            </a:extLst>
          </p:cNvPr>
          <p:cNvSpPr/>
          <p:nvPr/>
        </p:nvSpPr>
        <p:spPr>
          <a:xfrm>
            <a:off x="7811642" y="2454017"/>
            <a:ext cx="939799" cy="567738"/>
          </a:xfrm>
          <a:prstGeom prst="wedgeRectCallout">
            <a:avLst>
              <a:gd name="adj1" fmla="val -72782"/>
              <a:gd name="adj2" fmla="val 9516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r>
              <a:rPr lang="en-US" sz="1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Response Options</a:t>
            </a:r>
          </a:p>
        </p:txBody>
      </p:sp>
      <p:sp>
        <p:nvSpPr>
          <p:cNvPr id="14" name="Pentagon 4">
            <a:extLst>
              <a:ext uri="{FF2B5EF4-FFF2-40B4-BE49-F238E27FC236}">
                <a16:creationId xmlns:a16="http://schemas.microsoft.com/office/drawing/2014/main" id="{6CA17E32-17AC-4EF1-B28A-9B9B4CCA8B47}"/>
              </a:ext>
            </a:extLst>
          </p:cNvPr>
          <p:cNvSpPr/>
          <p:nvPr/>
        </p:nvSpPr>
        <p:spPr>
          <a:xfrm flipH="1">
            <a:off x="4539651" y="3532166"/>
            <a:ext cx="672353" cy="314303"/>
          </a:xfrm>
          <a:prstGeom prst="homePlat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</a:p>
        </p:txBody>
      </p:sp>
      <p:sp>
        <p:nvSpPr>
          <p:cNvPr id="15" name="Pentagon 10">
            <a:extLst>
              <a:ext uri="{FF2B5EF4-FFF2-40B4-BE49-F238E27FC236}">
                <a16:creationId xmlns:a16="http://schemas.microsoft.com/office/drawing/2014/main" id="{D4CEBFFE-C0BE-4CF2-AACA-0B164AEB3F6C}"/>
              </a:ext>
            </a:extLst>
          </p:cNvPr>
          <p:cNvSpPr/>
          <p:nvPr/>
        </p:nvSpPr>
        <p:spPr>
          <a:xfrm>
            <a:off x="4693681" y="3972589"/>
            <a:ext cx="672353" cy="314303"/>
          </a:xfrm>
          <a:prstGeom prst="homePlat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 defTabSz="914400"/>
            <a:r>
              <a:rPr lang="en-US" sz="1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ARES</a:t>
            </a:r>
          </a:p>
        </p:txBody>
      </p:sp>
    </p:spTree>
    <p:extLst>
      <p:ext uri="{BB962C8B-B14F-4D97-AF65-F5344CB8AC3E}">
        <p14:creationId xmlns:p14="http://schemas.microsoft.com/office/powerpoint/2010/main" val="418958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3D716-BA95-4AFE-A2BD-8360267F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GIFT Wrap Development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0C0276-A5B5-498F-910B-BC9488D62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017" y="1280160"/>
            <a:ext cx="4003814" cy="2534194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- Crawl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Redesigned UI for authoring DKF</a:t>
            </a:r>
          </a:p>
          <a:p>
            <a:pPr marL="742950" lvl="2" indent="-285750">
              <a:spcAft>
                <a:spcPts val="600"/>
              </a:spcAft>
            </a:pPr>
            <a:r>
              <a:rPr lang="en-US" dirty="0"/>
              <a:t>Replace the DAT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“Blended Authoring Environment” – author RTAs directly within the context of a TA’s content creation tools 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Overlay UI – rapidly switch back to the main GIFT Wrap UI and configure the rest of the DKF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7B831-19D6-44C0-A12C-881C0005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2AA361-F7C8-4100-8FD6-FBE456D47FE7}"/>
              </a:ext>
            </a:extLst>
          </p:cNvPr>
          <p:cNvGrpSpPr/>
          <p:nvPr/>
        </p:nvGrpSpPr>
        <p:grpSpPr>
          <a:xfrm>
            <a:off x="4572000" y="1280160"/>
            <a:ext cx="4426066" cy="2768620"/>
            <a:chOff x="4572000" y="4019899"/>
            <a:chExt cx="4426066" cy="27686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B1467-1C07-448D-AA9D-A7D6E868D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4019899"/>
              <a:ext cx="4426066" cy="2768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E4BAC944-3F70-4214-A42B-6D09184E618B}"/>
                </a:ext>
              </a:extLst>
            </p:cNvPr>
            <p:cNvSpPr/>
            <p:nvPr/>
          </p:nvSpPr>
          <p:spPr>
            <a:xfrm rot="16200000">
              <a:off x="5272230" y="4839180"/>
              <a:ext cx="1223311" cy="1071795"/>
            </a:xfrm>
            <a:prstGeom prst="trapezoid">
              <a:avLst>
                <a:gd name="adj" fmla="val 49798"/>
              </a:avLst>
            </a:prstGeom>
            <a:solidFill>
              <a:schemeClr val="tx2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3F289F-ECF5-42E7-BD1C-3EF121212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044"/>
            <a:stretch/>
          </p:blipFill>
          <p:spPr>
            <a:xfrm>
              <a:off x="6450737" y="4763423"/>
              <a:ext cx="1247640" cy="1203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637AF-1AC0-4F53-8938-1743558061D5}"/>
              </a:ext>
            </a:extLst>
          </p:cNvPr>
          <p:cNvGrpSpPr/>
          <p:nvPr/>
        </p:nvGrpSpPr>
        <p:grpSpPr>
          <a:xfrm>
            <a:off x="2582187" y="3611006"/>
            <a:ext cx="4421842" cy="2682240"/>
            <a:chOff x="4576224" y="1280160"/>
            <a:chExt cx="4421842" cy="26822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B9C2BB-5DBE-4C9A-8491-6115C08C5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75"/>
            <a:stretch/>
          </p:blipFill>
          <p:spPr>
            <a:xfrm>
              <a:off x="4576224" y="1280160"/>
              <a:ext cx="4421842" cy="2682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ctangular Callout 3">
              <a:extLst>
                <a:ext uri="{FF2B5EF4-FFF2-40B4-BE49-F238E27FC236}">
                  <a16:creationId xmlns:a16="http://schemas.microsoft.com/office/drawing/2014/main" id="{2EB18C22-C56F-4429-A255-FD486B9D0297}"/>
                </a:ext>
              </a:extLst>
            </p:cNvPr>
            <p:cNvSpPr/>
            <p:nvPr/>
          </p:nvSpPr>
          <p:spPr>
            <a:xfrm>
              <a:off x="6884805" y="1518166"/>
              <a:ext cx="864514" cy="254516"/>
            </a:xfrm>
            <a:prstGeom prst="wedgeRectCallout">
              <a:avLst>
                <a:gd name="adj1" fmla="val 61915"/>
                <a:gd name="adj2" fmla="val 46327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0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Overlay UI </a:t>
              </a:r>
            </a:p>
          </p:txBody>
        </p:sp>
        <p:sp>
          <p:nvSpPr>
            <p:cNvPr id="33" name="Rectangular Callout 4">
              <a:extLst>
                <a:ext uri="{FF2B5EF4-FFF2-40B4-BE49-F238E27FC236}">
                  <a16:creationId xmlns:a16="http://schemas.microsoft.com/office/drawing/2014/main" id="{F393CC77-588A-4BE5-B2E7-81F71C186F37}"/>
                </a:ext>
              </a:extLst>
            </p:cNvPr>
            <p:cNvSpPr/>
            <p:nvPr/>
          </p:nvSpPr>
          <p:spPr>
            <a:xfrm>
              <a:off x="6031013" y="2156696"/>
              <a:ext cx="1650210" cy="689760"/>
            </a:xfrm>
            <a:prstGeom prst="wedgeRectCallout">
              <a:avLst>
                <a:gd name="adj1" fmla="val 59880"/>
                <a:gd name="adj2" fmla="val -14647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sz="105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Simple instructions guide the user through each step of the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1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4D10-1BFE-4108-A4F8-8E95903E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GIFT Wrap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932B-4D70-4F28-B19D-94F8ED2B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27" y="1280519"/>
            <a:ext cx="4281314" cy="5165850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- Walk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Incorporated DAT Functionality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Nested concepts, multiple strategies, time delays for Task triggers 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Extended Blended Authoring Environment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LandNavHD Unity game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Integrated with             plugin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New event handlers created for RTAs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RTAs were created for LandNavHD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Avoid Area, Follow Path, Locate Navigation Points</a:t>
            </a:r>
          </a:p>
          <a:p>
            <a:pPr marL="2857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Overlay UI for new RTAs within the LandNavHD environment</a:t>
            </a:r>
          </a:p>
          <a:p>
            <a:pPr marL="742950" lvl="2" indent="-285750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Used a top‐down image of the terrain to simulate the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76B2-66FB-4C2D-A5F6-CCB54D31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4572" y="6502603"/>
            <a:ext cx="557599" cy="365125"/>
          </a:xfrm>
        </p:spPr>
        <p:txBody>
          <a:bodyPr/>
          <a:lstStyle/>
          <a:p>
            <a:fld id="{BE1490FB-5A28-4843-862D-813E70D16E0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5F94F-0276-4B27-9492-0FA86172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420" y="1227869"/>
            <a:ext cx="4401188" cy="275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ular Callout 4">
            <a:extLst>
              <a:ext uri="{FF2B5EF4-FFF2-40B4-BE49-F238E27FC236}">
                <a16:creationId xmlns:a16="http://schemas.microsoft.com/office/drawing/2014/main" id="{5D52FF22-57BB-4942-9ADA-991DACBB05C1}"/>
              </a:ext>
            </a:extLst>
          </p:cNvPr>
          <p:cNvSpPr/>
          <p:nvPr/>
        </p:nvSpPr>
        <p:spPr>
          <a:xfrm>
            <a:off x="6423247" y="1384390"/>
            <a:ext cx="1290788" cy="286827"/>
          </a:xfrm>
          <a:prstGeom prst="wedgeRectCallout">
            <a:avLst>
              <a:gd name="adj1" fmla="val -46355"/>
              <a:gd name="adj2" fmla="val 11821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strategies</a:t>
            </a:r>
          </a:p>
        </p:txBody>
      </p:sp>
      <p:sp>
        <p:nvSpPr>
          <p:cNvPr id="12" name="Rectangular Callout 4">
            <a:extLst>
              <a:ext uri="{FF2B5EF4-FFF2-40B4-BE49-F238E27FC236}">
                <a16:creationId xmlns:a16="http://schemas.microsoft.com/office/drawing/2014/main" id="{68A890D3-03CC-42FE-B8BE-2370AB5DADB0}"/>
              </a:ext>
            </a:extLst>
          </p:cNvPr>
          <p:cNvSpPr/>
          <p:nvPr/>
        </p:nvSpPr>
        <p:spPr>
          <a:xfrm>
            <a:off x="4759569" y="3020089"/>
            <a:ext cx="780782" cy="459388"/>
          </a:xfrm>
          <a:prstGeom prst="wedgeRectCallout">
            <a:avLst>
              <a:gd name="adj1" fmla="val -28321"/>
              <a:gd name="adj2" fmla="val -104403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Nested concepts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71786-C0EB-4446-94BF-456D0A3D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80" y="3222624"/>
            <a:ext cx="596124" cy="225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336CC-D3C1-46D2-BB04-710AFB9A3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7016" b="1572"/>
          <a:stretch/>
        </p:blipFill>
        <p:spPr>
          <a:xfrm>
            <a:off x="4999893" y="4471534"/>
            <a:ext cx="2111205" cy="139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0288EF-3214-4175-94DA-F97D38EFF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77" y="5363093"/>
            <a:ext cx="2106817" cy="139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305B4-327A-4DD9-8829-2137C7528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2601" r="6083" b="2257"/>
          <a:stretch/>
        </p:blipFill>
        <p:spPr>
          <a:xfrm>
            <a:off x="6851941" y="4172977"/>
            <a:ext cx="2111205" cy="139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39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F47B-F935-44EF-B8F4-D4B863CA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 GIFT Wrap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42F0B-9EA3-4A0D-A3AD-0EDEFECDB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96909-9A86-48B3-BC67-2736FACC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490FB-5A28-4843-862D-813E70D16E0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779D3-C279-451D-AAC7-0DCFE9218C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7970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MT">
      <a:dk1>
        <a:srgbClr val="494C49"/>
      </a:dk1>
      <a:lt1>
        <a:sysClr val="window" lastClr="FFFFFF"/>
      </a:lt1>
      <a:dk2>
        <a:srgbClr val="005581"/>
      </a:dk2>
      <a:lt2>
        <a:srgbClr val="D6E9E0"/>
      </a:lt2>
      <a:accent1>
        <a:srgbClr val="005581"/>
      </a:accent1>
      <a:accent2>
        <a:srgbClr val="1ABDC9"/>
      </a:accent2>
      <a:accent3>
        <a:srgbClr val="00B6DD"/>
      </a:accent3>
      <a:accent4>
        <a:srgbClr val="4F5650"/>
      </a:accent4>
      <a:accent5>
        <a:srgbClr val="D4D00F"/>
      </a:accent5>
      <a:accent6>
        <a:srgbClr val="E20177"/>
      </a:accent6>
      <a:hlink>
        <a:srgbClr val="005581"/>
      </a:hlink>
      <a:folHlink>
        <a:srgbClr val="1ABD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mlb org" id="{C1D209C0-DB6F-4C9F-B5C9-DF7E14E8554F}" vid="{A1479324-DE53-4759-8415-D106D0439B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BMT PowerPoint Template 2018</Template>
  <TotalTime>1796</TotalTime>
  <Words>1646</Words>
  <Application>Microsoft Office PowerPoint</Application>
  <PresentationFormat>On-screen Show (4:3)</PresentationFormat>
  <Paragraphs>221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Extending GIFT Wrap to Live Training</vt:lpstr>
      <vt:lpstr>Agenda</vt:lpstr>
      <vt:lpstr>Background</vt:lpstr>
      <vt:lpstr>GIFT Wrap </vt:lpstr>
      <vt:lpstr>GIFT Wrap within the Course Development Process</vt:lpstr>
      <vt:lpstr>Evolution of GIFT Wrap Development</vt:lpstr>
      <vt:lpstr>Evolution of GIFT Wrap Development</vt:lpstr>
      <vt:lpstr>Evolution of GIFT Wrap Development</vt:lpstr>
      <vt:lpstr>4th Generation GIFT Wrap</vt:lpstr>
      <vt:lpstr>4th Generation GIFT Wrap</vt:lpstr>
      <vt:lpstr>4th Generation GIFT Wrap</vt:lpstr>
      <vt:lpstr>4th Generation GIFT Wrap</vt:lpstr>
      <vt:lpstr>Integration Efforts </vt:lpstr>
      <vt:lpstr>Limitations &amp; Challenges</vt:lpstr>
      <vt:lpstr>GIFT Wrap Interoperability Limitations and Integration Challenges</vt:lpstr>
      <vt:lpstr>GIFT Wrap Interoperability Limitations and Integration Challenges</vt:lpstr>
      <vt:lpstr>GIFT Wrap Interoperability Limitations and Integration Challenges</vt:lpstr>
      <vt:lpstr>Conclusions and Recommendations for Future Research</vt:lpstr>
      <vt:lpstr>Conclusions</vt:lpstr>
      <vt:lpstr>Recommendations for Future Research</vt:lpstr>
      <vt:lpstr>Recommendations for Future Research</vt:lpstr>
      <vt:lpstr>Thank You</vt:lpstr>
    </vt:vector>
  </TitlesOfParts>
  <Company>BMT Designers and Planners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Jose</dc:creator>
  <cp:lastModifiedBy>Fleet Davis</cp:lastModifiedBy>
  <cp:revision>69</cp:revision>
  <dcterms:created xsi:type="dcterms:W3CDTF">2019-03-22T15:35:49Z</dcterms:created>
  <dcterms:modified xsi:type="dcterms:W3CDTF">2019-05-15T20:03:25Z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3d5a86-0376-41e2-9a6e-25252317d7b1_Enabled">
    <vt:lpwstr>True</vt:lpwstr>
  </property>
  <property fmtid="{D5CDD505-2E9C-101B-9397-08002B2CF9AE}" pid="3" name="MSIP_Label_703d5a86-0376-41e2-9a6e-25252317d7b1_SiteId">
    <vt:lpwstr>7006bce2-a086-46f6-8879-99fc4ff1dda8</vt:lpwstr>
  </property>
  <property fmtid="{D5CDD505-2E9C-101B-9397-08002B2CF9AE}" pid="4" name="MSIP_Label_703d5a86-0376-41e2-9a6e-25252317d7b1_Owner">
    <vt:lpwstr>fdavis@dandp.com</vt:lpwstr>
  </property>
  <property fmtid="{D5CDD505-2E9C-101B-9397-08002B2CF9AE}" pid="5" name="MSIP_Label_703d5a86-0376-41e2-9a6e-25252317d7b1_SetDate">
    <vt:lpwstr>2019-05-07T20:03:50.4933852Z</vt:lpwstr>
  </property>
  <property fmtid="{D5CDD505-2E9C-101B-9397-08002B2CF9AE}" pid="6" name="MSIP_Label_703d5a86-0376-41e2-9a6e-25252317d7b1_Name">
    <vt:lpwstr>Public</vt:lpwstr>
  </property>
  <property fmtid="{D5CDD505-2E9C-101B-9397-08002B2CF9AE}" pid="7" name="MSIP_Label_703d5a86-0376-41e2-9a6e-25252317d7b1_Application">
    <vt:lpwstr>Microsoft Azure Information Protection</vt:lpwstr>
  </property>
  <property fmtid="{D5CDD505-2E9C-101B-9397-08002B2CF9AE}" pid="8" name="MSIP_Label_703d5a86-0376-41e2-9a6e-25252317d7b1_Extended_MSFT_Method">
    <vt:lpwstr>Automatic</vt:lpwstr>
  </property>
  <property fmtid="{D5CDD505-2E9C-101B-9397-08002B2CF9AE}" pid="9" name="Sensitivity">
    <vt:lpwstr>Public</vt:lpwstr>
  </property>
</Properties>
</file>